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2" r:id="rId4"/>
    <p:sldId id="258" r:id="rId5"/>
    <p:sldId id="260" r:id="rId6"/>
    <p:sldId id="27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68" r:id="rId15"/>
    <p:sldId id="273" r:id="rId16"/>
    <p:sldId id="277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9" r:id="rId28"/>
    <p:sldId id="289" r:id="rId29"/>
    <p:sldId id="290" r:id="rId30"/>
    <p:sldId id="291" r:id="rId31"/>
    <p:sldId id="292" r:id="rId32"/>
    <p:sldId id="293" r:id="rId33"/>
    <p:sldId id="295" r:id="rId34"/>
    <p:sldId id="294" r:id="rId35"/>
    <p:sldId id="296" r:id="rId36"/>
    <p:sldId id="298" r:id="rId37"/>
    <p:sldId id="300" r:id="rId38"/>
  </p:sldIdLst>
  <p:sldSz cx="12192000" cy="6858000"/>
  <p:notesSz cx="6858000" cy="9144000"/>
  <p:embeddedFontLs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Comfortaa" panose="020F0303070200060003" pitchFamily="34" charset="0"/>
      <p:regular r:id="rId50"/>
      <p:bold r:id="rId51"/>
    </p:embeddedFont>
    <p:embeddedFont>
      <p:font typeface="Comfortaa Medium" pitchFamily="2" charset="0"/>
      <p:regular r:id="rId5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73" userDrawn="1">
          <p15:clr>
            <a:srgbClr val="A4A3A4"/>
          </p15:clr>
        </p15:guide>
        <p15:guide id="4" pos="4407" userDrawn="1">
          <p15:clr>
            <a:srgbClr val="A4A3A4"/>
          </p15:clr>
        </p15:guide>
        <p15:guide id="5" orient="horz" pos="2500" userDrawn="1">
          <p15:clr>
            <a:srgbClr val="A4A3A4"/>
          </p15:clr>
        </p15:guide>
        <p15:guide id="6" orient="horz" pos="1706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orient="horz" pos="346" userDrawn="1">
          <p15:clr>
            <a:srgbClr val="A4A3A4"/>
          </p15:clr>
        </p15:guide>
        <p15:guide id="9" pos="415" userDrawn="1">
          <p15:clr>
            <a:srgbClr val="A4A3A4"/>
          </p15:clr>
        </p15:guide>
        <p15:guide id="10" pos="7242" userDrawn="1">
          <p15:clr>
            <a:srgbClr val="A4A3A4"/>
          </p15:clr>
        </p15:guide>
        <p15:guide id="11" orient="horz" pos="913" userDrawn="1">
          <p15:clr>
            <a:srgbClr val="A4A3A4"/>
          </p15:clr>
        </p15:guide>
        <p15:guide id="12" orient="horz" pos="3045" userDrawn="1">
          <p15:clr>
            <a:srgbClr val="A4A3A4"/>
          </p15:clr>
        </p15:guide>
        <p15:guide id="13" orient="horz" pos="7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BB2"/>
    <a:srgbClr val="BCCEE8"/>
    <a:srgbClr val="4472C4"/>
    <a:srgbClr val="FFFFFF"/>
    <a:srgbClr val="FFDC00"/>
    <a:srgbClr val="F2D714"/>
    <a:srgbClr val="225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3883" autoAdjust="0"/>
  </p:normalViewPr>
  <p:slideViewPr>
    <p:cSldViewPr snapToGrid="0" showGuides="1">
      <p:cViewPr varScale="1">
        <p:scale>
          <a:sx n="62" d="100"/>
          <a:sy n="62" d="100"/>
        </p:scale>
        <p:origin x="996" y="56"/>
      </p:cViewPr>
      <p:guideLst>
        <p:guide orient="horz" pos="2160"/>
        <p:guide pos="3840"/>
        <p:guide pos="3273"/>
        <p:guide pos="4407"/>
        <p:guide orient="horz" pos="2500"/>
        <p:guide orient="horz" pos="1706"/>
        <p:guide orient="horz" pos="3974"/>
        <p:guide orient="horz" pos="346"/>
        <p:guide pos="415"/>
        <p:guide pos="7242"/>
        <p:guide orient="horz" pos="913"/>
        <p:guide orient="horz" pos="3045"/>
        <p:guide orient="horz" pos="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F1533-6BCB-4712-9652-5E156AF253BC}" type="datetimeFigureOut">
              <a:rPr lang="uk-UA" smtClean="0"/>
              <a:t>27.07.2024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B04BA-0537-4EA9-AE9B-9285956223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56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B04BA-0537-4EA9-AE9B-92859562236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463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B04BA-0537-4EA9-AE9B-92859562236A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385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A2C6C-C778-42C1-BE5A-0E59BA7EE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7F8C79-22F9-48BD-B3F9-F08E7444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80419-684F-470E-9F46-8A664CFE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480C5-E3B3-4323-9BE0-7023C98D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9057DD-B69D-4058-A564-E5160D83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8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5F4F9-0C47-4189-A86D-F13E9DAA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026633-F8C2-4BB5-A463-6561638B9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D8E33-FC98-42A9-8DD6-D96B7DBC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707C6-9F4F-4E01-8482-622F8380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4FC1B-79B0-4263-A801-8DA5021F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4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E5F795-929A-4835-BD1E-9FBB8A6DF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998B33-DE06-4D22-9F24-ED91DF4C2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FA116-4498-4F0F-9B6A-1653C24C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46F12-32DA-45E6-9841-0566A67C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2B2F7-419D-4672-BC63-072BDD45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8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390C4-BCC2-4A45-A17A-5F03FC99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14D75-EA1A-4636-9C14-3DFC0DB3F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26F54-7362-488B-B86E-EB412425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9EFD30-78FD-4AFA-8668-A3D4DC1F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60714-F5E8-4E9D-967B-38126F25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E862E-A67F-4990-92CE-8FBB87AE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E6E82B-35A3-402B-A12D-D57B97246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A9EFBB-E6F1-4221-BF64-3C8A5A4A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59FEC-FD79-48B2-B027-7899AAA8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9881D0-D522-4D03-80AA-8C269255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5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21947-F60A-4229-AFEF-0901AAD2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EFEB7-A7E0-4013-966C-83F701253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36CC4-4C54-4768-8353-E688F524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2AE258-37A3-4669-BCBF-0D7C3FF8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1CF522-8B33-42E4-9073-584AB4A8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DE474-C510-4F93-A487-3E090B6C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5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E1835-77FC-4EBF-9CA3-1F90342C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4571-901B-4B30-A374-1ECB3E0C5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E0071F-633A-4334-8711-9E17D00C3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AD0871-B878-4EF9-AFDC-75C2847C8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DF60A3-A601-4FEB-ADFA-6BFC73E1A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15E045-ACFF-47F5-82A5-183A5668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154E2F-0206-4F70-9EEB-31C73845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895FD1-FD24-499E-B24D-3A6DF437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2D0FF-E1E8-467D-A803-8CAACF45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61DCE1-C906-4B57-8F87-202FCB1F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4B11F-BBAE-478A-A06D-36DC5A3C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9042DD-D9D4-4498-B76C-67CED24C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39071A-FF0C-4917-9FBB-37E9D27D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F9B867-87A4-4620-99A6-DF14D223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27242E-3D26-4711-AD8B-85368613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9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F715B-D0A5-4C70-9DC4-54FAE787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EC394-2C17-45F5-B207-99CECA4DF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BB821-7FB7-46F7-88D8-C4ED36B19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56F6E7-1208-4436-9032-85A3B103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6C1638-2F5F-4C51-AACA-3D1BDC10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EB433-C1D2-4992-9860-F953D947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2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B5A78-29B1-4985-B495-D4A8F986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E2DC24-F40C-4A0D-92EB-FF4CCDD60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4F839A-2E11-4D4F-A44A-55B087494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6287A-0760-4F04-B16B-0FD2E606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6BF73D-511E-4BF0-BE1A-8B8D5BE5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57B01-8D02-45EA-BE67-B749D8C8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3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BCC13-3486-4326-A19B-2065145B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92ADE-D1CB-4B93-8BF6-C946AAEF6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FC12E-3CF5-49EF-BD77-87D9C305A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DAF5D-8289-46ED-9B8C-C2F4C4862EF4}" type="datetimeFigureOut">
              <a:rPr lang="ru-RU" smtClean="0"/>
              <a:t>27.07.2024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B48BB-3FA9-46FC-99DA-A6AC4F220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FCC41-FD0C-4257-B1CE-87A703B5E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D555-1463-4FF6-AF64-283E761A1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7504CD8-32DC-43F0-B27F-DF20EBF165DF}"/>
              </a:ext>
            </a:extLst>
          </p:cNvPr>
          <p:cNvGrpSpPr/>
          <p:nvPr/>
        </p:nvGrpSpPr>
        <p:grpSpPr>
          <a:xfrm>
            <a:off x="1892300" y="533930"/>
            <a:ext cx="8445500" cy="5881859"/>
            <a:chOff x="934947" y="956927"/>
            <a:chExt cx="5753529" cy="6081455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19C52D21-AC06-45FF-8937-AFDB907A706E}"/>
                </a:ext>
              </a:extLst>
            </p:cNvPr>
            <p:cNvSpPr/>
            <p:nvPr/>
          </p:nvSpPr>
          <p:spPr>
            <a:xfrm>
              <a:off x="934947" y="956927"/>
              <a:ext cx="5753529" cy="5661061"/>
            </a:xfrm>
            <a:prstGeom prst="roundRect">
              <a:avLst>
                <a:gd name="adj" fmla="val 523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5CE764B4-86ED-4C7E-B093-4EC58645C8C5}"/>
                </a:ext>
              </a:extLst>
            </p:cNvPr>
            <p:cNvSpPr/>
            <p:nvPr/>
          </p:nvSpPr>
          <p:spPr>
            <a:xfrm rot="10125607">
              <a:off x="5528522" y="6201934"/>
              <a:ext cx="808779" cy="836448"/>
            </a:xfrm>
            <a:prstGeom prst="triangle">
              <a:avLst>
                <a:gd name="adj" fmla="val 341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F73C3E-01DF-4392-A367-3666C1A0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93" y="111058"/>
            <a:ext cx="7407614" cy="3985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A1F39-40C4-4CB0-B9DC-A1E054143C49}"/>
              </a:ext>
            </a:extLst>
          </p:cNvPr>
          <p:cNvSpPr txBox="1"/>
          <p:nvPr/>
        </p:nvSpPr>
        <p:spPr>
          <a:xfrm>
            <a:off x="2082801" y="3917677"/>
            <a:ext cx="8254999" cy="16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uk-UA" sz="3600" dirty="0">
                <a:solidFill>
                  <a:srgbClr val="1F5BB2"/>
                </a:solidFill>
                <a:latin typeface="Comfortaa Medium" pitchFamily="2" charset="0"/>
              </a:rPr>
              <a:t>Як </a:t>
            </a:r>
            <a:r>
              <a:rPr lang="uk-UA" sz="3600" dirty="0" err="1">
                <a:solidFill>
                  <a:srgbClr val="1F5BB2"/>
                </a:solidFill>
                <a:latin typeface="Comfortaa Medium" pitchFamily="2" charset="0"/>
              </a:rPr>
              <a:t>комунікувати</a:t>
            </a:r>
            <a:r>
              <a:rPr lang="uk-UA" sz="3600" dirty="0">
                <a:solidFill>
                  <a:srgbClr val="1F5BB2"/>
                </a:solidFill>
                <a:latin typeface="Comfortaa Medium" pitchFamily="2" charset="0"/>
              </a:rPr>
              <a:t> </a:t>
            </a:r>
          </a:p>
          <a:p>
            <a:pPr algn="ctr"/>
            <a:r>
              <a:rPr lang="uk-UA" sz="3600" dirty="0">
                <a:solidFill>
                  <a:srgbClr val="1F5BB2"/>
                </a:solidFill>
                <a:latin typeface="Comfortaa Medium" pitchFamily="2" charset="0"/>
              </a:rPr>
              <a:t>про медіацію:</a:t>
            </a:r>
          </a:p>
          <a:p>
            <a:pPr algn="ctr"/>
            <a:endParaRPr lang="uk-UA" sz="1200" dirty="0">
              <a:solidFill>
                <a:srgbClr val="1F5BB2"/>
              </a:solidFill>
              <a:latin typeface="Comfortaa Medium" pitchFamily="2" charset="0"/>
            </a:endParaRPr>
          </a:p>
          <a:p>
            <a:pPr algn="ctr"/>
            <a:r>
              <a:rPr lang="uk-UA" sz="2400" dirty="0">
                <a:solidFill>
                  <a:srgbClr val="1F5BB2"/>
                </a:solidFill>
                <a:latin typeface="Comfortaa" panose="020F0303070200060003" pitchFamily="34" charset="0"/>
              </a:rPr>
              <a:t>практичні поради та готові рішення</a:t>
            </a:r>
            <a:endParaRPr lang="ru-RU" sz="2400" dirty="0">
              <a:solidFill>
                <a:srgbClr val="1F5BB2"/>
              </a:solidFill>
              <a:latin typeface="Comfortaa" panose="020F03030702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5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4CB3E4-294D-466A-809D-D7090DE6DB9B}"/>
              </a:ext>
            </a:extLst>
          </p:cNvPr>
          <p:cNvSpPr/>
          <p:nvPr/>
        </p:nvSpPr>
        <p:spPr>
          <a:xfrm>
            <a:off x="0" y="0"/>
            <a:ext cx="5195888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6701-41C6-442F-919A-F61FB7CF92F8}"/>
              </a:ext>
            </a:extLst>
          </p:cNvPr>
          <p:cNvSpPr txBox="1"/>
          <p:nvPr/>
        </p:nvSpPr>
        <p:spPr>
          <a:xfrm>
            <a:off x="0" y="1449388"/>
            <a:ext cx="5195888" cy="144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Стаття 6. </a:t>
            </a:r>
            <a:r>
              <a:rPr lang="uk-UA" sz="3700" dirty="0">
                <a:solidFill>
                  <a:schemeClr val="bg1"/>
                </a:solidFill>
                <a:latin typeface="Comfortaa Medium" pitchFamily="2" charset="0"/>
              </a:rPr>
              <a:t>Конфіденційність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34E28-EBD6-4300-883E-687087F25678}"/>
              </a:ext>
            </a:extLst>
          </p:cNvPr>
          <p:cNvSpPr txBox="1"/>
          <p:nvPr/>
        </p:nvSpPr>
        <p:spPr>
          <a:xfrm>
            <a:off x="6996114" y="391844"/>
            <a:ext cx="4772214" cy="182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Конфіденційною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інформацією </a:t>
            </a:r>
          </a:p>
          <a:p>
            <a:pPr>
              <a:lnSpc>
                <a:spcPts val="35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вважається вся інформація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, яка стала відома під час підготовки та проведення медіації зокрема: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047B7-A983-4146-8627-474AFBFA4C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789882"/>
            <a:ext cx="4113212" cy="4113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51CC3A-477F-4BAB-A6CA-E3DC7D3ADE2E}"/>
              </a:ext>
            </a:extLst>
          </p:cNvPr>
          <p:cNvSpPr txBox="1"/>
          <p:nvPr/>
        </p:nvSpPr>
        <p:spPr>
          <a:xfrm>
            <a:off x="6996114" y="2354529"/>
            <a:ext cx="4654548" cy="137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SzPct val="136000"/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про пропозицію та готовність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сторін конфлікту (спору)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до участі у медіації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8402A-43ED-465B-884E-DA6FC5040677}"/>
              </a:ext>
            </a:extLst>
          </p:cNvPr>
          <p:cNvSpPr txBox="1"/>
          <p:nvPr/>
        </p:nvSpPr>
        <p:spPr>
          <a:xfrm>
            <a:off x="6996114" y="3733240"/>
            <a:ext cx="4772214" cy="182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SzPct val="136000"/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факти та обставини, висловлені судження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та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пропозиції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сторін медіації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щодо врегулювання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конфлікту (спору);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91763-F113-48B9-9678-4B06FA514686}"/>
              </a:ext>
            </a:extLst>
          </p:cNvPr>
          <p:cNvSpPr txBox="1"/>
          <p:nvPr/>
        </p:nvSpPr>
        <p:spPr>
          <a:xfrm>
            <a:off x="6996114" y="5536286"/>
            <a:ext cx="4772214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SzPct val="136000"/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зміст угоди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за результатами медіації.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205F54-8F4F-42C6-8A34-073B6B41EC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t="31211" r="37006" b="39725"/>
          <a:stretch/>
        </p:blipFill>
        <p:spPr>
          <a:xfrm>
            <a:off x="5884013" y="532623"/>
            <a:ext cx="724439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5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4CB3E4-294D-466A-809D-D7090DE6DB9B}"/>
              </a:ext>
            </a:extLst>
          </p:cNvPr>
          <p:cNvSpPr/>
          <p:nvPr/>
        </p:nvSpPr>
        <p:spPr>
          <a:xfrm>
            <a:off x="0" y="0"/>
            <a:ext cx="5195888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6701-41C6-442F-919A-F61FB7CF92F8}"/>
              </a:ext>
            </a:extLst>
          </p:cNvPr>
          <p:cNvSpPr txBox="1"/>
          <p:nvPr/>
        </p:nvSpPr>
        <p:spPr>
          <a:xfrm>
            <a:off x="0" y="1449388"/>
            <a:ext cx="5195888" cy="144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Стаття 6. </a:t>
            </a:r>
            <a:r>
              <a:rPr lang="uk-UA" sz="3700" dirty="0">
                <a:solidFill>
                  <a:schemeClr val="bg1"/>
                </a:solidFill>
                <a:latin typeface="Comfortaa Medium" pitchFamily="2" charset="0"/>
              </a:rPr>
              <a:t>Конфіденційність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34E28-EBD6-4300-883E-687087F25678}"/>
              </a:ext>
            </a:extLst>
          </p:cNvPr>
          <p:cNvSpPr txBox="1"/>
          <p:nvPr/>
        </p:nvSpPr>
        <p:spPr>
          <a:xfrm>
            <a:off x="6996114" y="2305151"/>
            <a:ext cx="4772214" cy="227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Медіатор не може бути допитаний як свідо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к у справі (провадженні) щодо інформації, яка стала йому відома під час підготовки до медіації та проведення медіації.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B9DF2C-4569-4230-A785-928A87A04A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t="31211" r="37006" b="39725"/>
          <a:stretch/>
        </p:blipFill>
        <p:spPr>
          <a:xfrm>
            <a:off x="5836616" y="2512260"/>
            <a:ext cx="724439" cy="7729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19C09B-802F-45F9-A75C-DFFAB84705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789882"/>
            <a:ext cx="4113212" cy="41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4CB3E4-294D-466A-809D-D7090DE6DB9B}"/>
              </a:ext>
            </a:extLst>
          </p:cNvPr>
          <p:cNvSpPr/>
          <p:nvPr/>
        </p:nvSpPr>
        <p:spPr>
          <a:xfrm>
            <a:off x="0" y="0"/>
            <a:ext cx="5195888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6701-41C6-442F-919A-F61FB7CF92F8}"/>
              </a:ext>
            </a:extLst>
          </p:cNvPr>
          <p:cNvSpPr txBox="1"/>
          <p:nvPr/>
        </p:nvSpPr>
        <p:spPr>
          <a:xfrm>
            <a:off x="73330" y="874796"/>
            <a:ext cx="519588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Стаття 7. </a:t>
            </a:r>
            <a:r>
              <a:rPr lang="uk-UA" sz="3700" dirty="0">
                <a:solidFill>
                  <a:schemeClr val="bg1"/>
                </a:solidFill>
                <a:latin typeface="Comfortaa Medium" pitchFamily="2" charset="0"/>
              </a:rPr>
              <a:t>Нейтральність, незалежність та неупередженість медіатора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34E28-EBD6-4300-883E-687087F25678}"/>
              </a:ext>
            </a:extLst>
          </p:cNvPr>
          <p:cNvSpPr txBox="1"/>
          <p:nvPr/>
        </p:nvSpPr>
        <p:spPr>
          <a:xfrm>
            <a:off x="6996114" y="1858577"/>
            <a:ext cx="4772214" cy="317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Медіатор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повинен бути нейтральним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у ставлення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до сторін медіації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та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незалежним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від сторін медіації, органів державної влади, органів місцевого самоврядування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, їх посадових та службових осіб, інших фізичних і юридичних осів.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ECF7A6F-840B-49FB-B8D6-579C2A20006E}"/>
              </a:ext>
            </a:extLst>
          </p:cNvPr>
          <p:cNvGrpSpPr/>
          <p:nvPr/>
        </p:nvGrpSpPr>
        <p:grpSpPr>
          <a:xfrm>
            <a:off x="871991" y="3660174"/>
            <a:ext cx="3555098" cy="3160576"/>
            <a:chOff x="4509769" y="0"/>
            <a:chExt cx="7125586" cy="712558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E21F672-629F-4703-9846-74F37A086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769" y="0"/>
              <a:ext cx="7125586" cy="7125586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F1D2BF5-1AD6-4654-B91A-9517C71600AC}"/>
                </a:ext>
              </a:extLst>
            </p:cNvPr>
            <p:cNvGrpSpPr/>
            <p:nvPr/>
          </p:nvGrpSpPr>
          <p:grpSpPr>
            <a:xfrm>
              <a:off x="6839186" y="508557"/>
              <a:ext cx="2466752" cy="861277"/>
              <a:chOff x="6839186" y="508557"/>
              <a:chExt cx="2466752" cy="861277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0574AEA-1D8E-4CDD-B837-25A45C79381E}"/>
                  </a:ext>
                </a:extLst>
              </p:cNvPr>
              <p:cNvSpPr/>
              <p:nvPr/>
            </p:nvSpPr>
            <p:spPr>
              <a:xfrm>
                <a:off x="7740502" y="1105786"/>
                <a:ext cx="691117" cy="264048"/>
              </a:xfrm>
              <a:prstGeom prst="rect">
                <a:avLst/>
              </a:prstGeom>
              <a:solidFill>
                <a:srgbClr val="1F5B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A5ABF40-74FF-4C1E-99F9-E6BA1147F40F}"/>
                  </a:ext>
                </a:extLst>
              </p:cNvPr>
              <p:cNvSpPr/>
              <p:nvPr/>
            </p:nvSpPr>
            <p:spPr>
              <a:xfrm>
                <a:off x="6839186" y="508557"/>
                <a:ext cx="2466752" cy="809926"/>
              </a:xfrm>
              <a:prstGeom prst="rect">
                <a:avLst/>
              </a:prstGeom>
              <a:solidFill>
                <a:srgbClr val="1F5B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1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Нейтральність Незалежність</a:t>
                </a:r>
                <a:endParaRPr lang="ru-RU" sz="10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77194BB-323C-48B9-80EE-7AF82B33B7AF}"/>
                </a:ext>
              </a:extLst>
            </p:cNvPr>
            <p:cNvSpPr/>
            <p:nvPr/>
          </p:nvSpPr>
          <p:spPr>
            <a:xfrm>
              <a:off x="6839186" y="2287553"/>
              <a:ext cx="2466753" cy="730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rgbClr val="1F5BB2"/>
                  </a:solidFill>
                  <a:latin typeface="Arial Narrow" panose="020B0606020202030204" pitchFamily="34" charset="0"/>
                </a:rPr>
                <a:t>Неупередженість</a:t>
              </a:r>
              <a:endParaRPr lang="ru-RU" sz="1000" dirty="0">
                <a:solidFill>
                  <a:srgbClr val="1F5BB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2BB0959-F281-411C-BDBE-0BBF90BC7167}"/>
                </a:ext>
              </a:extLst>
            </p:cNvPr>
            <p:cNvSpPr/>
            <p:nvPr/>
          </p:nvSpPr>
          <p:spPr>
            <a:xfrm>
              <a:off x="7389628" y="2938007"/>
              <a:ext cx="1329070" cy="275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560992F-FE42-4D72-BD30-1339A8ECC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9" t="18141" r="40748" b="66394"/>
          <a:stretch/>
        </p:blipFill>
        <p:spPr>
          <a:xfrm>
            <a:off x="6096000" y="2131866"/>
            <a:ext cx="663101" cy="4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4CB3E4-294D-466A-809D-D7090DE6DB9B}"/>
              </a:ext>
            </a:extLst>
          </p:cNvPr>
          <p:cNvSpPr/>
          <p:nvPr/>
        </p:nvSpPr>
        <p:spPr>
          <a:xfrm>
            <a:off x="0" y="0"/>
            <a:ext cx="5195888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6701-41C6-442F-919A-F61FB7CF92F8}"/>
              </a:ext>
            </a:extLst>
          </p:cNvPr>
          <p:cNvSpPr txBox="1"/>
          <p:nvPr/>
        </p:nvSpPr>
        <p:spPr>
          <a:xfrm>
            <a:off x="0" y="1385590"/>
            <a:ext cx="5195888" cy="193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Стаття 7. </a:t>
            </a:r>
            <a:r>
              <a:rPr lang="uk-UA" sz="3700" dirty="0">
                <a:solidFill>
                  <a:schemeClr val="bg1"/>
                </a:solidFill>
                <a:latin typeface="Comfortaa Medium" pitchFamily="2" charset="0"/>
              </a:rPr>
              <a:t>Медіатор </a:t>
            </a:r>
          </a:p>
          <a:p>
            <a:pPr algn="ctr">
              <a:lnSpc>
                <a:spcPts val="4900"/>
              </a:lnSpc>
            </a:pPr>
            <a:r>
              <a:rPr lang="uk-UA" sz="3700" dirty="0">
                <a:solidFill>
                  <a:schemeClr val="bg1"/>
                </a:solidFill>
                <a:latin typeface="Comfortaa Medium" pitchFamily="2" charset="0"/>
              </a:rPr>
              <a:t>не може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34E28-EBD6-4300-883E-687087F25678}"/>
              </a:ext>
            </a:extLst>
          </p:cNvPr>
          <p:cNvSpPr txBox="1"/>
          <p:nvPr/>
        </p:nvSpPr>
        <p:spPr>
          <a:xfrm>
            <a:off x="6892994" y="344865"/>
            <a:ext cx="481153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SzPct val="136000"/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Суміщати функцію медіатора з функцією іншого учасника медіації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в одному конфлікті (спорі);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6505D4-B97F-4B17-9A68-B22C8CEA1A4B}"/>
              </a:ext>
            </a:extLst>
          </p:cNvPr>
          <p:cNvSpPr txBox="1"/>
          <p:nvPr/>
        </p:nvSpPr>
        <p:spPr>
          <a:xfrm>
            <a:off x="6912654" y="1544265"/>
            <a:ext cx="4772214" cy="149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SzPct val="136000"/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надавати сторонам медіації консультації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та рекомендації щодо прийняття рішення по суті конфлікту (спору);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05A25-96C5-47CF-A64E-F4ECBC1E950F}"/>
              </a:ext>
            </a:extLst>
          </p:cNvPr>
          <p:cNvSpPr txBox="1"/>
          <p:nvPr/>
        </p:nvSpPr>
        <p:spPr>
          <a:xfrm>
            <a:off x="6892994" y="3102738"/>
            <a:ext cx="4772214" cy="220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SzPct val="136000"/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бути представником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або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захисником будь-якої із сторін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у досудовому розслідуванні, судовому, третейському чи арбітражному провадженні у конфлікті (спорі), я якому він є чи був медіатором;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15FBAB-4C13-4210-B2D1-5F91F447827F}"/>
              </a:ext>
            </a:extLst>
          </p:cNvPr>
          <p:cNvSpPr txBox="1"/>
          <p:nvPr/>
        </p:nvSpPr>
        <p:spPr>
          <a:xfrm>
            <a:off x="6915662" y="5385105"/>
            <a:ext cx="477221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SzPct val="136000"/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приймати рішення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по суті конфлікту (спору) між сторонами медіації.</a:t>
            </a:r>
          </a:p>
        </p:txBody>
      </p:sp>
      <p:sp>
        <p:nvSpPr>
          <p:cNvPr id="7" name="Дуга 6">
            <a:extLst>
              <a:ext uri="{FF2B5EF4-FFF2-40B4-BE49-F238E27FC236}">
                <a16:creationId xmlns:a16="http://schemas.microsoft.com/office/drawing/2014/main" id="{4F45E2D1-6B9E-45BE-A7B9-E72955CA240A}"/>
              </a:ext>
            </a:extLst>
          </p:cNvPr>
          <p:cNvSpPr/>
          <p:nvPr/>
        </p:nvSpPr>
        <p:spPr>
          <a:xfrm rot="15466023">
            <a:off x="5838056" y="966569"/>
            <a:ext cx="3518983" cy="3419037"/>
          </a:xfrm>
          <a:prstGeom prst="arc">
            <a:avLst>
              <a:gd name="adj1" fmla="val 16200000"/>
              <a:gd name="adj2" fmla="val 21031683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>
            <a:extLst>
              <a:ext uri="{FF2B5EF4-FFF2-40B4-BE49-F238E27FC236}">
                <a16:creationId xmlns:a16="http://schemas.microsoft.com/office/drawing/2014/main" id="{D1751AF4-861E-4676-98F1-46EF57A1B09A}"/>
              </a:ext>
            </a:extLst>
          </p:cNvPr>
          <p:cNvSpPr/>
          <p:nvPr/>
        </p:nvSpPr>
        <p:spPr>
          <a:xfrm rot="16200000">
            <a:off x="6277896" y="2150710"/>
            <a:ext cx="1660318" cy="1735498"/>
          </a:xfrm>
          <a:prstGeom prst="arc">
            <a:avLst>
              <a:gd name="adj1" fmla="val 16200000"/>
              <a:gd name="adj2" fmla="val 21031683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>
            <a:extLst>
              <a:ext uri="{FF2B5EF4-FFF2-40B4-BE49-F238E27FC236}">
                <a16:creationId xmlns:a16="http://schemas.microsoft.com/office/drawing/2014/main" id="{2D5FD0E9-9C49-40E1-B323-0FBE79C33EFE}"/>
              </a:ext>
            </a:extLst>
          </p:cNvPr>
          <p:cNvSpPr/>
          <p:nvPr/>
        </p:nvSpPr>
        <p:spPr>
          <a:xfrm rot="5400000" flipV="1">
            <a:off x="6277896" y="2879770"/>
            <a:ext cx="1660318" cy="1735498"/>
          </a:xfrm>
          <a:prstGeom prst="arc">
            <a:avLst>
              <a:gd name="adj1" fmla="val 16200000"/>
              <a:gd name="adj2" fmla="val 21031683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>
            <a:extLst>
              <a:ext uri="{FF2B5EF4-FFF2-40B4-BE49-F238E27FC236}">
                <a16:creationId xmlns:a16="http://schemas.microsoft.com/office/drawing/2014/main" id="{D769E9A4-1A09-4C5B-B627-59F3319EC4CE}"/>
              </a:ext>
            </a:extLst>
          </p:cNvPr>
          <p:cNvSpPr/>
          <p:nvPr/>
        </p:nvSpPr>
        <p:spPr>
          <a:xfrm rot="6133977" flipV="1">
            <a:off x="5838055" y="2380746"/>
            <a:ext cx="3518983" cy="3419037"/>
          </a:xfrm>
          <a:prstGeom prst="arc">
            <a:avLst>
              <a:gd name="adj1" fmla="val 16200000"/>
              <a:gd name="adj2" fmla="val 21031683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C41ACF8-CD5E-4887-ADDA-3CC679FBC51E}"/>
              </a:ext>
            </a:extLst>
          </p:cNvPr>
          <p:cNvGrpSpPr/>
          <p:nvPr/>
        </p:nvGrpSpPr>
        <p:grpSpPr>
          <a:xfrm>
            <a:off x="658813" y="3018459"/>
            <a:ext cx="3742129" cy="3764518"/>
            <a:chOff x="658813" y="3018459"/>
            <a:chExt cx="3742129" cy="376451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7E0D3EBF-74EA-47DF-A2E7-D0BA9B62C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3" y="3018459"/>
              <a:ext cx="3742129" cy="3764518"/>
            </a:xfrm>
            <a:prstGeom prst="rect">
              <a:avLst/>
            </a:prstGeom>
          </p:spPr>
        </p:pic>
        <p:sp>
          <p:nvSpPr>
            <p:cNvPr id="3" name="Прямокутник: округлені кути 2">
              <a:extLst>
                <a:ext uri="{FF2B5EF4-FFF2-40B4-BE49-F238E27FC236}">
                  <a16:creationId xmlns:a16="http://schemas.microsoft.com/office/drawing/2014/main" id="{5A833D51-6F8C-4F14-AA80-346E6BFC21FD}"/>
                </a:ext>
              </a:extLst>
            </p:cNvPr>
            <p:cNvSpPr/>
            <p:nvPr/>
          </p:nvSpPr>
          <p:spPr>
            <a:xfrm>
              <a:off x="1219982" y="4080194"/>
              <a:ext cx="835062" cy="497484"/>
            </a:xfrm>
            <a:prstGeom prst="roundRect">
              <a:avLst/>
            </a:prstGeom>
            <a:solidFill>
              <a:srgbClr val="BCCE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>
                  <a:solidFill>
                    <a:schemeClr val="tx1"/>
                  </a:solidFill>
                </a:rPr>
                <a:t>НІ</a:t>
              </a:r>
            </a:p>
          </p:txBody>
        </p:sp>
        <p:sp>
          <p:nvSpPr>
            <p:cNvPr id="23" name="Прямокутник: округлені кути 22">
              <a:extLst>
                <a:ext uri="{FF2B5EF4-FFF2-40B4-BE49-F238E27FC236}">
                  <a16:creationId xmlns:a16="http://schemas.microsoft.com/office/drawing/2014/main" id="{CCC257C1-1204-4687-97AF-0B9DA244CC67}"/>
                </a:ext>
              </a:extLst>
            </p:cNvPr>
            <p:cNvSpPr/>
            <p:nvPr/>
          </p:nvSpPr>
          <p:spPr>
            <a:xfrm>
              <a:off x="3053709" y="4097008"/>
              <a:ext cx="835062" cy="497484"/>
            </a:xfrm>
            <a:prstGeom prst="roundRect">
              <a:avLst/>
            </a:prstGeom>
            <a:solidFill>
              <a:srgbClr val="BCCE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>
                  <a:solidFill>
                    <a:schemeClr val="tx1"/>
                  </a:solidFill>
                </a:rPr>
                <a:t>ТАК</a:t>
              </a:r>
            </a:p>
          </p:txBody>
        </p:sp>
      </p:grp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8B63B71B-3173-487E-A5C1-F941B84AD658}"/>
              </a:ext>
            </a:extLst>
          </p:cNvPr>
          <p:cNvSpPr/>
          <p:nvPr/>
        </p:nvSpPr>
        <p:spPr>
          <a:xfrm>
            <a:off x="5640401" y="3102738"/>
            <a:ext cx="1052630" cy="536008"/>
          </a:xfrm>
          <a:prstGeom prst="roundRect">
            <a:avLst/>
          </a:prstGeom>
          <a:solidFill>
            <a:srgbClr val="BCC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НІ</a:t>
            </a:r>
          </a:p>
        </p:txBody>
      </p:sp>
    </p:spTree>
    <p:extLst>
      <p:ext uri="{BB962C8B-B14F-4D97-AF65-F5344CB8AC3E}">
        <p14:creationId xmlns:p14="http://schemas.microsoft.com/office/powerpoint/2010/main" val="14185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8" grpId="0"/>
      <p:bldP spid="29" grpId="0"/>
      <p:bldP spid="30" grpId="0"/>
      <p:bldP spid="7" grpId="0" animBg="1"/>
      <p:bldP spid="39" grpId="0" animBg="1"/>
      <p:bldP spid="44" grpId="0" animBg="1"/>
      <p:bldP spid="45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0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8F80F4-590D-44EE-B57E-002A9AE26094}"/>
              </a:ext>
            </a:extLst>
          </p:cNvPr>
          <p:cNvGrpSpPr/>
          <p:nvPr/>
        </p:nvGrpSpPr>
        <p:grpSpPr>
          <a:xfrm>
            <a:off x="5221618" y="3833038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203D44A-C2C2-4BD9-B683-F231DF9B0B2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778FF-EF3C-4011-B445-42C2D35EB8B6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3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2522A12-81A0-4E01-88AB-222B76467571}"/>
              </a:ext>
            </a:extLst>
          </p:cNvPr>
          <p:cNvGrpSpPr/>
          <p:nvPr/>
        </p:nvGrpSpPr>
        <p:grpSpPr>
          <a:xfrm>
            <a:off x="7369395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B80381D-1E73-410B-8D54-215DDC66166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30824F-D267-4DBC-808D-D0C418DB4ABC}"/>
                </a:ext>
              </a:extLst>
            </p:cNvPr>
            <p:cNvSpPr txBox="1"/>
            <p:nvPr/>
          </p:nvSpPr>
          <p:spPr>
            <a:xfrm>
              <a:off x="8444386" y="4072087"/>
              <a:ext cx="4732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4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D660782-65B7-4CBC-B6B4-97359CA82A8A}"/>
              </a:ext>
            </a:extLst>
          </p:cNvPr>
          <p:cNvGrpSpPr/>
          <p:nvPr/>
        </p:nvGrpSpPr>
        <p:grpSpPr>
          <a:xfrm>
            <a:off x="9517172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7F51DFC4-EC22-4162-BACD-E9B2390A0AD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088E7-05D2-4C9C-B5C5-1A316AFCBF56}"/>
                </a:ext>
              </a:extLst>
            </p:cNvPr>
            <p:cNvSpPr txBox="1"/>
            <p:nvPr/>
          </p:nvSpPr>
          <p:spPr>
            <a:xfrm>
              <a:off x="8444386" y="4072087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5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3FF2F57-BEF5-43E9-8732-0F01BB9B07F1}"/>
              </a:ext>
            </a:extLst>
          </p:cNvPr>
          <p:cNvGrpSpPr/>
          <p:nvPr/>
        </p:nvGrpSpPr>
        <p:grpSpPr>
          <a:xfrm>
            <a:off x="926064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22A6C0B-BFB7-415C-9338-13F555C58A9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2713FB-6BE9-46DB-8AD0-D9C2B87D6314}"/>
                </a:ext>
              </a:extLst>
            </p:cNvPr>
            <p:cNvSpPr txBox="1"/>
            <p:nvPr/>
          </p:nvSpPr>
          <p:spPr>
            <a:xfrm>
              <a:off x="8444386" y="4072087"/>
              <a:ext cx="311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1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AEB2F7-7609-4A2A-920F-885BCD9D94E3}"/>
              </a:ext>
            </a:extLst>
          </p:cNvPr>
          <p:cNvGrpSpPr/>
          <p:nvPr/>
        </p:nvGrpSpPr>
        <p:grpSpPr>
          <a:xfrm>
            <a:off x="3073841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F1F5AB2-FCFA-44C6-9872-C9358E5EA217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C125C-24A1-4309-9E01-968E8975DFC5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2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-11038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3FF2F57-BEF5-43E9-8732-0F01BB9B07F1}"/>
              </a:ext>
            </a:extLst>
          </p:cNvPr>
          <p:cNvGrpSpPr/>
          <p:nvPr/>
        </p:nvGrpSpPr>
        <p:grpSpPr>
          <a:xfrm>
            <a:off x="658813" y="4374779"/>
            <a:ext cx="1190848" cy="845291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22A6C0B-BFB7-415C-9338-13F555C58A9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2713FB-6BE9-46DB-8AD0-D9C2B87D6314}"/>
                </a:ext>
              </a:extLst>
            </p:cNvPr>
            <p:cNvSpPr txBox="1"/>
            <p:nvPr/>
          </p:nvSpPr>
          <p:spPr>
            <a:xfrm>
              <a:off x="8382549" y="3964690"/>
              <a:ext cx="561614" cy="861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1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240E88F-374A-4F92-A4B1-FE71FA68B6AF}"/>
              </a:ext>
            </a:extLst>
          </p:cNvPr>
          <p:cNvGrpSpPr/>
          <p:nvPr/>
        </p:nvGrpSpPr>
        <p:grpSpPr>
          <a:xfrm>
            <a:off x="6858001" y="4051970"/>
            <a:ext cx="4675186" cy="1490921"/>
            <a:chOff x="6858001" y="4051970"/>
            <a:chExt cx="4675187" cy="149092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FD29961B-DB47-4162-ACFE-EEC9BE9889F4}"/>
                </a:ext>
              </a:extLst>
            </p:cNvPr>
            <p:cNvSpPr/>
            <p:nvPr/>
          </p:nvSpPr>
          <p:spPr>
            <a:xfrm>
              <a:off x="8282764" y="4474258"/>
              <a:ext cx="3096437" cy="323165"/>
            </a:xfrm>
            <a:prstGeom prst="roundRect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3AFD0F-FA01-40EB-97C7-3111D1282B60}"/>
                </a:ext>
              </a:extLst>
            </p:cNvPr>
            <p:cNvSpPr txBox="1"/>
            <p:nvPr/>
          </p:nvSpPr>
          <p:spPr>
            <a:xfrm>
              <a:off x="6858001" y="4051970"/>
              <a:ext cx="4675187" cy="149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  <a:buSzPct val="136000"/>
              </a:pPr>
              <a:r>
                <a:rPr lang="uk-UA" dirty="0">
                  <a:solidFill>
                    <a:srgbClr val="1F5BB2"/>
                  </a:solidFill>
                  <a:latin typeface="Comfortaa" panose="020F0303070200060003" pitchFamily="34" charset="0"/>
                </a:rPr>
                <a:t>Сторони медіації </a:t>
              </a:r>
              <a:r>
                <a:rPr lang="uk-UA" b="1" dirty="0">
                  <a:solidFill>
                    <a:srgbClr val="1F5BB2"/>
                  </a:solidFill>
                  <a:latin typeface="Comfortaa" panose="020F0303070200060003" pitchFamily="34" charset="0"/>
                </a:rPr>
                <a:t>самостійно обирають   </a:t>
              </a:r>
              <a:r>
                <a:rPr lang="uk-UA" dirty="0">
                  <a:solidFill>
                    <a:srgbClr val="1F5BB2"/>
                  </a:solidFill>
                  <a:latin typeface="Comfortaa" panose="020F0303070200060003" pitchFamily="34" charset="0"/>
                </a:rPr>
                <a:t> </a:t>
              </a:r>
              <a:r>
                <a:rPr lang="uk-UA" b="1" dirty="0">
                  <a:solidFill>
                    <a:schemeClr val="bg1"/>
                  </a:solidFill>
                  <a:latin typeface="Comfortaa" panose="020F0303070200060003" pitchFamily="34" charset="0"/>
                </a:rPr>
                <a:t>медіатора (медіаторів) </a:t>
              </a:r>
              <a:r>
                <a:rPr lang="uk-UA" dirty="0">
                  <a:solidFill>
                    <a:srgbClr val="1F5BB2"/>
                  </a:solidFill>
                  <a:latin typeface="Comfortaa" panose="020F0303070200060003" pitchFamily="34" charset="0"/>
                </a:rPr>
                <a:t>та / або суб’єкта, що забезпечує проведення медіації.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5BD1A4-E2DD-431E-889E-A333071C09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46" y="3275036"/>
            <a:ext cx="3202172" cy="3202172"/>
          </a:xfrm>
          <a:prstGeom prst="rect">
            <a:avLst/>
          </a:prstGeom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CD83E5A-3A69-48BE-B704-F0F29FE6C550}"/>
              </a:ext>
            </a:extLst>
          </p:cNvPr>
          <p:cNvCxnSpPr>
            <a:cxnSpLocks/>
          </p:cNvCxnSpPr>
          <p:nvPr/>
        </p:nvCxnSpPr>
        <p:spPr>
          <a:xfrm flipV="1">
            <a:off x="5797878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0510AD1-76B4-4CDD-911D-C17E28C7E228}"/>
              </a:ext>
            </a:extLst>
          </p:cNvPr>
          <p:cNvCxnSpPr>
            <a:cxnSpLocks/>
          </p:cNvCxnSpPr>
          <p:nvPr/>
        </p:nvCxnSpPr>
        <p:spPr>
          <a:xfrm flipV="1">
            <a:off x="1908250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78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0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8F80F4-590D-44EE-B57E-002A9AE26094}"/>
              </a:ext>
            </a:extLst>
          </p:cNvPr>
          <p:cNvGrpSpPr/>
          <p:nvPr/>
        </p:nvGrpSpPr>
        <p:grpSpPr>
          <a:xfrm>
            <a:off x="5221618" y="3833038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203D44A-C2C2-4BD9-B683-F231DF9B0B2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778FF-EF3C-4011-B445-42C2D35EB8B6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3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2522A12-81A0-4E01-88AB-222B76467571}"/>
              </a:ext>
            </a:extLst>
          </p:cNvPr>
          <p:cNvGrpSpPr/>
          <p:nvPr/>
        </p:nvGrpSpPr>
        <p:grpSpPr>
          <a:xfrm>
            <a:off x="7369395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B80381D-1E73-410B-8D54-215DDC66166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30824F-D267-4DBC-808D-D0C418DB4ABC}"/>
                </a:ext>
              </a:extLst>
            </p:cNvPr>
            <p:cNvSpPr txBox="1"/>
            <p:nvPr/>
          </p:nvSpPr>
          <p:spPr>
            <a:xfrm>
              <a:off x="8444386" y="4072087"/>
              <a:ext cx="4732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4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D660782-65B7-4CBC-B6B4-97359CA82A8A}"/>
              </a:ext>
            </a:extLst>
          </p:cNvPr>
          <p:cNvGrpSpPr/>
          <p:nvPr/>
        </p:nvGrpSpPr>
        <p:grpSpPr>
          <a:xfrm>
            <a:off x="9517172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7F51DFC4-EC22-4162-BACD-E9B2390A0AD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088E7-05D2-4C9C-B5C5-1A316AFCBF56}"/>
                </a:ext>
              </a:extLst>
            </p:cNvPr>
            <p:cNvSpPr txBox="1"/>
            <p:nvPr/>
          </p:nvSpPr>
          <p:spPr>
            <a:xfrm>
              <a:off x="8444386" y="4072087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5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3FF2F57-BEF5-43E9-8732-0F01BB9B07F1}"/>
              </a:ext>
            </a:extLst>
          </p:cNvPr>
          <p:cNvGrpSpPr/>
          <p:nvPr/>
        </p:nvGrpSpPr>
        <p:grpSpPr>
          <a:xfrm>
            <a:off x="926064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22A6C0B-BFB7-415C-9338-13F555C58A9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2713FB-6BE9-46DB-8AD0-D9C2B87D6314}"/>
                </a:ext>
              </a:extLst>
            </p:cNvPr>
            <p:cNvSpPr txBox="1"/>
            <p:nvPr/>
          </p:nvSpPr>
          <p:spPr>
            <a:xfrm>
              <a:off x="8444386" y="4072087"/>
              <a:ext cx="311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1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AEB2F7-7609-4A2A-920F-885BCD9D94E3}"/>
              </a:ext>
            </a:extLst>
          </p:cNvPr>
          <p:cNvGrpSpPr/>
          <p:nvPr/>
        </p:nvGrpSpPr>
        <p:grpSpPr>
          <a:xfrm>
            <a:off x="3073841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F1F5AB2-FCFA-44C6-9872-C9358E5EA217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C125C-24A1-4309-9E01-968E8975DFC5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2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286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0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AEB2F7-7609-4A2A-920F-885BCD9D94E3}"/>
              </a:ext>
            </a:extLst>
          </p:cNvPr>
          <p:cNvGrpSpPr/>
          <p:nvPr/>
        </p:nvGrpSpPr>
        <p:grpSpPr>
          <a:xfrm>
            <a:off x="658813" y="4374779"/>
            <a:ext cx="1190848" cy="845283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F1F5AB2-FCFA-44C6-9872-C9358E5EA217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C125C-24A1-4309-9E01-968E8975DFC5}"/>
                </a:ext>
              </a:extLst>
            </p:cNvPr>
            <p:cNvSpPr txBox="1"/>
            <p:nvPr/>
          </p:nvSpPr>
          <p:spPr>
            <a:xfrm>
              <a:off x="8338017" y="3964685"/>
              <a:ext cx="703596" cy="86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2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07CF3B1-0EF8-48BC-94C0-581E533B72EE}"/>
              </a:ext>
            </a:extLst>
          </p:cNvPr>
          <p:cNvGrpSpPr/>
          <p:nvPr/>
        </p:nvGrpSpPr>
        <p:grpSpPr>
          <a:xfrm>
            <a:off x="6745541" y="3171341"/>
            <a:ext cx="4751134" cy="2927212"/>
            <a:chOff x="6745541" y="3171341"/>
            <a:chExt cx="4751134" cy="2927212"/>
          </a:xfrm>
        </p:grpSpPr>
        <p:sp>
          <p:nvSpPr>
            <p:cNvPr id="16" name="Прямоугольник: скругленные углы 40">
              <a:extLst>
                <a:ext uri="{FF2B5EF4-FFF2-40B4-BE49-F238E27FC236}">
                  <a16:creationId xmlns:a16="http://schemas.microsoft.com/office/drawing/2014/main" id="{62FBB3D8-BE8E-450C-BEE2-E6A09F1101BB}"/>
                </a:ext>
              </a:extLst>
            </p:cNvPr>
            <p:cNvSpPr/>
            <p:nvPr/>
          </p:nvSpPr>
          <p:spPr>
            <a:xfrm>
              <a:off x="8642059" y="3966365"/>
              <a:ext cx="1190848" cy="311069"/>
            </a:xfrm>
            <a:prstGeom prst="roundRect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A7049E5-5F34-4BB3-B969-D65BC7B4D118}"/>
                </a:ext>
              </a:extLst>
            </p:cNvPr>
            <p:cNvGrpSpPr/>
            <p:nvPr/>
          </p:nvGrpSpPr>
          <p:grpSpPr>
            <a:xfrm>
              <a:off x="6745541" y="3171341"/>
              <a:ext cx="4751134" cy="2927212"/>
              <a:chOff x="6851651" y="3335038"/>
              <a:chExt cx="4751134" cy="2927212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6C775866-BF13-4043-90D4-E87430A17687}"/>
                  </a:ext>
                </a:extLst>
              </p:cNvPr>
              <p:cNvSpPr/>
              <p:nvPr/>
            </p:nvSpPr>
            <p:spPr>
              <a:xfrm>
                <a:off x="6908371" y="5220062"/>
                <a:ext cx="1190848" cy="311069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68035765-221B-4092-9F09-394999383CED}"/>
                  </a:ext>
                </a:extLst>
              </p:cNvPr>
              <p:cNvSpPr/>
              <p:nvPr/>
            </p:nvSpPr>
            <p:spPr>
              <a:xfrm>
                <a:off x="9810835" y="4842648"/>
                <a:ext cx="1134533" cy="332532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id="{ABC47647-6BA8-4200-A8CA-4CB78B8EF624}"/>
                  </a:ext>
                </a:extLst>
              </p:cNvPr>
              <p:cNvSpPr/>
              <p:nvPr/>
            </p:nvSpPr>
            <p:spPr>
              <a:xfrm>
                <a:off x="9422971" y="4486356"/>
                <a:ext cx="1613837" cy="311067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E6AD3D23-909D-46E8-834F-740DBD333136}"/>
                  </a:ext>
                </a:extLst>
              </p:cNvPr>
              <p:cNvSpPr/>
              <p:nvPr/>
            </p:nvSpPr>
            <p:spPr>
              <a:xfrm>
                <a:off x="7775949" y="3797530"/>
                <a:ext cx="2080436" cy="311069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00F760-35EE-4DAF-BE02-4C43ED57DE8F}"/>
                  </a:ext>
                </a:extLst>
              </p:cNvPr>
              <p:cNvSpPr txBox="1"/>
              <p:nvPr/>
            </p:nvSpPr>
            <p:spPr>
              <a:xfrm>
                <a:off x="6851651" y="3335038"/>
                <a:ext cx="4751134" cy="2927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  <a:buSzPct val="136000"/>
                </a:pP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Сторони медіації </a:t>
                </a:r>
                <a:r>
                  <a:rPr lang="uk-UA" b="1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самостійно </a:t>
                </a:r>
                <a:r>
                  <a:rPr lang="uk-UA" b="1" dirty="0" err="1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визна-чають</a:t>
                </a:r>
                <a:r>
                  <a:rPr lang="uk-UA" b="1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  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 </a:t>
                </a:r>
                <a:r>
                  <a:rPr lang="uk-UA" b="1" dirty="0">
                    <a:solidFill>
                      <a:srgbClr val="FFFFFF"/>
                    </a:solidFill>
                    <a:latin typeface="Comfortaa" panose="020F0303070200060003" pitchFamily="34" charset="0"/>
                  </a:rPr>
                  <a:t>перелік питань</a:t>
                </a:r>
                <a:r>
                  <a:rPr lang="uk-UA" dirty="0">
                    <a:solidFill>
                      <a:srgbClr val="FFFFFF"/>
                    </a:solidFill>
                    <a:latin typeface="Comfortaa" panose="020F0303070200060003" pitchFamily="34" charset="0"/>
                  </a:rPr>
                  <a:t>,  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  які </a:t>
                </a:r>
                <a:r>
                  <a:rPr lang="uk-UA" dirty="0" err="1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обгово-рюватимуться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, </a:t>
                </a:r>
                <a:r>
                  <a:rPr lang="uk-UA" b="1" dirty="0">
                    <a:solidFill>
                      <a:schemeClr val="bg1"/>
                    </a:solidFill>
                    <a:latin typeface="Comfortaa" panose="020F0303070200060003" pitchFamily="34" charset="0"/>
                  </a:rPr>
                  <a:t>варіанти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  </a:t>
                </a:r>
                <a:r>
                  <a:rPr lang="uk-UA" dirty="0" err="1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врегулюван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-ня конфлікту (спору),   </a:t>
                </a:r>
                <a:r>
                  <a:rPr lang="uk-UA" b="1" dirty="0">
                    <a:solidFill>
                      <a:srgbClr val="FFFFFF"/>
                    </a:solidFill>
                    <a:latin typeface="Comfortaa" panose="020F0303070200060003" pitchFamily="34" charset="0"/>
                  </a:rPr>
                  <a:t>зміст угоди   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за результатами медіації,   </a:t>
                </a:r>
                <a:r>
                  <a:rPr lang="uk-UA" b="1" dirty="0">
                    <a:solidFill>
                      <a:srgbClr val="FFFFFF"/>
                    </a:solidFill>
                    <a:latin typeface="Comfortaa" panose="020F0303070200060003" pitchFamily="34" charset="0"/>
                  </a:rPr>
                  <a:t>строки   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та</a:t>
                </a:r>
              </a:p>
              <a:p>
                <a:pPr>
                  <a:lnSpc>
                    <a:spcPts val="2800"/>
                  </a:lnSpc>
                  <a:buSzPct val="136000"/>
                </a:pP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 </a:t>
                </a:r>
                <a:r>
                  <a:rPr lang="uk-UA" b="1" dirty="0">
                    <a:solidFill>
                      <a:srgbClr val="FFFFFF"/>
                    </a:solidFill>
                    <a:latin typeface="Comfortaa" panose="020F0303070200060003" pitchFamily="34" charset="0"/>
                  </a:rPr>
                  <a:t>способи   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її виконання, інші питання щодо конфлікту (спору та проведення медіації. </a:t>
                </a:r>
              </a:p>
            </p:txBody>
          </p:sp>
        </p:grpSp>
      </p:grp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5B855B4-3749-4A87-BBA1-1BB7875C8A9F}"/>
              </a:ext>
            </a:extLst>
          </p:cNvPr>
          <p:cNvCxnSpPr>
            <a:cxnSpLocks/>
          </p:cNvCxnSpPr>
          <p:nvPr/>
        </p:nvCxnSpPr>
        <p:spPr>
          <a:xfrm flipV="1">
            <a:off x="5797878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7E80E71-527C-4A99-849B-477361007D7E}"/>
              </a:ext>
            </a:extLst>
          </p:cNvPr>
          <p:cNvCxnSpPr>
            <a:cxnSpLocks/>
          </p:cNvCxnSpPr>
          <p:nvPr/>
        </p:nvCxnSpPr>
        <p:spPr>
          <a:xfrm flipV="1">
            <a:off x="1908250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A89743-81FF-4B57-BB99-D728FFEF77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64" y="2871372"/>
            <a:ext cx="3852093" cy="38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90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0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8F80F4-590D-44EE-B57E-002A9AE26094}"/>
              </a:ext>
            </a:extLst>
          </p:cNvPr>
          <p:cNvGrpSpPr/>
          <p:nvPr/>
        </p:nvGrpSpPr>
        <p:grpSpPr>
          <a:xfrm>
            <a:off x="5221618" y="3833038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203D44A-C2C2-4BD9-B683-F231DF9B0B2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778FF-EF3C-4011-B445-42C2D35EB8B6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3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2522A12-81A0-4E01-88AB-222B76467571}"/>
              </a:ext>
            </a:extLst>
          </p:cNvPr>
          <p:cNvGrpSpPr/>
          <p:nvPr/>
        </p:nvGrpSpPr>
        <p:grpSpPr>
          <a:xfrm>
            <a:off x="7369395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B80381D-1E73-410B-8D54-215DDC66166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30824F-D267-4DBC-808D-D0C418DB4ABC}"/>
                </a:ext>
              </a:extLst>
            </p:cNvPr>
            <p:cNvSpPr txBox="1"/>
            <p:nvPr/>
          </p:nvSpPr>
          <p:spPr>
            <a:xfrm>
              <a:off x="8444386" y="4072087"/>
              <a:ext cx="47320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4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D660782-65B7-4CBC-B6B4-97359CA82A8A}"/>
              </a:ext>
            </a:extLst>
          </p:cNvPr>
          <p:cNvGrpSpPr/>
          <p:nvPr/>
        </p:nvGrpSpPr>
        <p:grpSpPr>
          <a:xfrm>
            <a:off x="9517172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7F51DFC4-EC22-4162-BACD-E9B2390A0AD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088E7-05D2-4C9C-B5C5-1A316AFCBF56}"/>
                </a:ext>
              </a:extLst>
            </p:cNvPr>
            <p:cNvSpPr txBox="1"/>
            <p:nvPr/>
          </p:nvSpPr>
          <p:spPr>
            <a:xfrm>
              <a:off x="8444386" y="4072087"/>
              <a:ext cx="45557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5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3FF2F57-BEF5-43E9-8732-0F01BB9B07F1}"/>
              </a:ext>
            </a:extLst>
          </p:cNvPr>
          <p:cNvGrpSpPr/>
          <p:nvPr/>
        </p:nvGrpSpPr>
        <p:grpSpPr>
          <a:xfrm>
            <a:off x="926064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22A6C0B-BFB7-415C-9338-13F555C58A9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2713FB-6BE9-46DB-8AD0-D9C2B87D6314}"/>
                </a:ext>
              </a:extLst>
            </p:cNvPr>
            <p:cNvSpPr txBox="1"/>
            <p:nvPr/>
          </p:nvSpPr>
          <p:spPr>
            <a:xfrm>
              <a:off x="8444386" y="4072087"/>
              <a:ext cx="31130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1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AEB2F7-7609-4A2A-920F-885BCD9D94E3}"/>
              </a:ext>
            </a:extLst>
          </p:cNvPr>
          <p:cNvGrpSpPr/>
          <p:nvPr/>
        </p:nvGrpSpPr>
        <p:grpSpPr>
          <a:xfrm>
            <a:off x="3073841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F1F5AB2-FCFA-44C6-9872-C9358E5EA217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C125C-24A1-4309-9E01-968E8975DFC5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2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399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0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16BEF1E-52E4-4C7C-9D1C-6C5F3F496905}"/>
              </a:ext>
            </a:extLst>
          </p:cNvPr>
          <p:cNvGrpSpPr/>
          <p:nvPr/>
        </p:nvGrpSpPr>
        <p:grpSpPr>
          <a:xfrm>
            <a:off x="6851653" y="3872426"/>
            <a:ext cx="4663255" cy="1849994"/>
            <a:chOff x="6851652" y="3872426"/>
            <a:chExt cx="4712108" cy="1849994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6C775866-BF13-4043-90D4-E87430A17687}"/>
                </a:ext>
              </a:extLst>
            </p:cNvPr>
            <p:cNvSpPr/>
            <p:nvPr/>
          </p:nvSpPr>
          <p:spPr>
            <a:xfrm>
              <a:off x="6904816" y="4312232"/>
              <a:ext cx="2664486" cy="376725"/>
            </a:xfrm>
            <a:prstGeom prst="roundRect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00F760-35EE-4DAF-BE02-4C43ED57DE8F}"/>
                </a:ext>
              </a:extLst>
            </p:cNvPr>
            <p:cNvSpPr txBox="1"/>
            <p:nvPr/>
          </p:nvSpPr>
          <p:spPr>
            <a:xfrm>
              <a:off x="6851652" y="3872426"/>
              <a:ext cx="4712108" cy="18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  <a:buSzPct val="136000"/>
              </a:pPr>
              <a:r>
                <a:rPr lang="uk-UA" dirty="0">
                  <a:solidFill>
                    <a:srgbClr val="1F5BB2"/>
                  </a:solidFill>
                  <a:latin typeface="Comfortaa" panose="020F0303070200060003" pitchFamily="34" charset="0"/>
                </a:rPr>
                <a:t>Якщо стороною медіації є</a:t>
              </a:r>
            </a:p>
            <a:p>
              <a:pPr>
                <a:lnSpc>
                  <a:spcPts val="2800"/>
                </a:lnSpc>
                <a:buSzPct val="136000"/>
              </a:pPr>
              <a:r>
                <a:rPr lang="uk-UA" dirty="0">
                  <a:solidFill>
                    <a:srgbClr val="1F5BB2"/>
                  </a:solidFill>
                  <a:latin typeface="Comfortaa" panose="020F0303070200060003" pitchFamily="34" charset="0"/>
                </a:rPr>
                <a:t>  </a:t>
              </a:r>
              <a:r>
                <a:rPr lang="uk-UA" b="1" dirty="0">
                  <a:solidFill>
                    <a:srgbClr val="FFFFFF"/>
                  </a:solidFill>
                  <a:latin typeface="Comfortaa" panose="020F0303070200060003" pitchFamily="34" charset="0"/>
                </a:rPr>
                <a:t>неповнолітня особа,    </a:t>
              </a:r>
              <a:r>
                <a:rPr lang="uk-UA" dirty="0">
                  <a:solidFill>
                    <a:srgbClr val="1F5BB2"/>
                  </a:solidFill>
                  <a:latin typeface="Comfortaa" panose="020F0303070200060003" pitchFamily="34" charset="0"/>
                </a:rPr>
                <a:t>вона приймає рішення з дотриманням вимог законодавства з урахуванням обсягу її дієздатності.</a:t>
              </a:r>
            </a:p>
          </p:txBody>
        </p:sp>
      </p:grp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5B855B4-3749-4A87-BBA1-1BB7875C8A9F}"/>
              </a:ext>
            </a:extLst>
          </p:cNvPr>
          <p:cNvCxnSpPr>
            <a:cxnSpLocks/>
          </p:cNvCxnSpPr>
          <p:nvPr/>
        </p:nvCxnSpPr>
        <p:spPr>
          <a:xfrm flipV="1">
            <a:off x="5822525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7E80E71-527C-4A99-849B-477361007D7E}"/>
              </a:ext>
            </a:extLst>
          </p:cNvPr>
          <p:cNvCxnSpPr>
            <a:cxnSpLocks/>
          </p:cNvCxnSpPr>
          <p:nvPr/>
        </p:nvCxnSpPr>
        <p:spPr>
          <a:xfrm flipV="1">
            <a:off x="1908250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92544C9-1CE0-4D75-ABCA-5FD946ACE786}"/>
              </a:ext>
            </a:extLst>
          </p:cNvPr>
          <p:cNvGrpSpPr/>
          <p:nvPr/>
        </p:nvGrpSpPr>
        <p:grpSpPr>
          <a:xfrm>
            <a:off x="677092" y="4399262"/>
            <a:ext cx="1190848" cy="820800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E0D2722-3A28-4B0F-8303-58B3D5FE820B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963E2C-EECE-45EB-99CE-ECF893F38F30}"/>
                </a:ext>
              </a:extLst>
            </p:cNvPr>
            <p:cNvSpPr txBox="1"/>
            <p:nvPr/>
          </p:nvSpPr>
          <p:spPr>
            <a:xfrm>
              <a:off x="8300717" y="3955324"/>
              <a:ext cx="43793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3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E1FDE8-8398-474B-AF9B-6F88792F50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64" y="3131683"/>
            <a:ext cx="3265403" cy="32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3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5195888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6096000" y="4398251"/>
            <a:ext cx="54371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Загальні положення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92B89F-D24B-42D4-BB53-04A2D26BC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972262" y="3642339"/>
            <a:ext cx="3645025" cy="2668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C49460-F21D-419D-B317-8C7FB1769586}"/>
              </a:ext>
            </a:extLst>
          </p:cNvPr>
          <p:cNvSpPr txBox="1"/>
          <p:nvPr/>
        </p:nvSpPr>
        <p:spPr>
          <a:xfrm>
            <a:off x="542205" y="1190386"/>
            <a:ext cx="450514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Ключові питання  та відповіді </a:t>
            </a:r>
          </a:p>
          <a:p>
            <a:pPr algn="ctr">
              <a:lnSpc>
                <a:spcPts val="46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про медіацію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3FCB302-230C-4D9E-834D-70C389BF26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/>
          <a:stretch/>
        </p:blipFill>
        <p:spPr>
          <a:xfrm>
            <a:off x="6115126" y="467833"/>
            <a:ext cx="5157635" cy="4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0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8F80F4-590D-44EE-B57E-002A9AE26094}"/>
              </a:ext>
            </a:extLst>
          </p:cNvPr>
          <p:cNvGrpSpPr/>
          <p:nvPr/>
        </p:nvGrpSpPr>
        <p:grpSpPr>
          <a:xfrm>
            <a:off x="5221618" y="3833038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203D44A-C2C2-4BD9-B683-F231DF9B0B2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778FF-EF3C-4011-B445-42C2D35EB8B6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3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2522A12-81A0-4E01-88AB-222B76467571}"/>
              </a:ext>
            </a:extLst>
          </p:cNvPr>
          <p:cNvGrpSpPr/>
          <p:nvPr/>
        </p:nvGrpSpPr>
        <p:grpSpPr>
          <a:xfrm>
            <a:off x="7369395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B80381D-1E73-410B-8D54-215DDC66166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30824F-D267-4DBC-808D-D0C418DB4ABC}"/>
                </a:ext>
              </a:extLst>
            </p:cNvPr>
            <p:cNvSpPr txBox="1"/>
            <p:nvPr/>
          </p:nvSpPr>
          <p:spPr>
            <a:xfrm>
              <a:off x="8444386" y="4072087"/>
              <a:ext cx="47320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4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D660782-65B7-4CBC-B6B4-97359CA82A8A}"/>
              </a:ext>
            </a:extLst>
          </p:cNvPr>
          <p:cNvGrpSpPr/>
          <p:nvPr/>
        </p:nvGrpSpPr>
        <p:grpSpPr>
          <a:xfrm>
            <a:off x="9517172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7F51DFC4-EC22-4162-BACD-E9B2390A0AD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088E7-05D2-4C9C-B5C5-1A316AFCBF56}"/>
                </a:ext>
              </a:extLst>
            </p:cNvPr>
            <p:cNvSpPr txBox="1"/>
            <p:nvPr/>
          </p:nvSpPr>
          <p:spPr>
            <a:xfrm>
              <a:off x="8444386" y="4072087"/>
              <a:ext cx="45557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5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3FF2F57-BEF5-43E9-8732-0F01BB9B07F1}"/>
              </a:ext>
            </a:extLst>
          </p:cNvPr>
          <p:cNvGrpSpPr/>
          <p:nvPr/>
        </p:nvGrpSpPr>
        <p:grpSpPr>
          <a:xfrm>
            <a:off x="926064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22A6C0B-BFB7-415C-9338-13F555C58A9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2713FB-6BE9-46DB-8AD0-D9C2B87D6314}"/>
                </a:ext>
              </a:extLst>
            </p:cNvPr>
            <p:cNvSpPr txBox="1"/>
            <p:nvPr/>
          </p:nvSpPr>
          <p:spPr>
            <a:xfrm>
              <a:off x="8444386" y="4072087"/>
              <a:ext cx="31130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1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AEB2F7-7609-4A2A-920F-885BCD9D94E3}"/>
              </a:ext>
            </a:extLst>
          </p:cNvPr>
          <p:cNvGrpSpPr/>
          <p:nvPr/>
        </p:nvGrpSpPr>
        <p:grpSpPr>
          <a:xfrm>
            <a:off x="3073841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F1F5AB2-FCFA-44C6-9872-C9358E5EA217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C125C-24A1-4309-9E01-968E8975DFC5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2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460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0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16BEF1E-52E4-4C7C-9D1C-6C5F3F496905}"/>
              </a:ext>
            </a:extLst>
          </p:cNvPr>
          <p:cNvGrpSpPr/>
          <p:nvPr/>
        </p:nvGrpSpPr>
        <p:grpSpPr>
          <a:xfrm>
            <a:off x="6851653" y="3872426"/>
            <a:ext cx="4667830" cy="1849994"/>
            <a:chOff x="6851652" y="3872426"/>
            <a:chExt cx="4716731" cy="1849994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6C775866-BF13-4043-90D4-E87430A17687}"/>
                </a:ext>
              </a:extLst>
            </p:cNvPr>
            <p:cNvSpPr/>
            <p:nvPr/>
          </p:nvSpPr>
          <p:spPr>
            <a:xfrm>
              <a:off x="6904816" y="4312232"/>
              <a:ext cx="2789649" cy="355461"/>
            </a:xfrm>
            <a:prstGeom prst="roundRect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00F760-35EE-4DAF-BE02-4C43ED57DE8F}"/>
                </a:ext>
              </a:extLst>
            </p:cNvPr>
            <p:cNvSpPr txBox="1"/>
            <p:nvPr/>
          </p:nvSpPr>
          <p:spPr>
            <a:xfrm>
              <a:off x="6851652" y="3872426"/>
              <a:ext cx="4716731" cy="18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  <a:buSzPct val="136000"/>
              </a:pPr>
              <a:r>
                <a:rPr lang="uk-UA" dirty="0">
                  <a:solidFill>
                    <a:srgbClr val="1F5BB2"/>
                  </a:solidFill>
                  <a:latin typeface="Comfortaa" panose="020F0303070200060003" pitchFamily="34" charset="0"/>
                </a:rPr>
                <a:t>Якщо стороною медіації є особа, </a:t>
              </a:r>
            </a:p>
            <a:p>
              <a:pPr>
                <a:lnSpc>
                  <a:spcPts val="2800"/>
                </a:lnSpc>
                <a:buSzPct val="136000"/>
              </a:pPr>
              <a:r>
                <a:rPr lang="uk-UA" dirty="0">
                  <a:solidFill>
                    <a:srgbClr val="1F5BB2"/>
                  </a:solidFill>
                  <a:latin typeface="Comfortaa" panose="020F0303070200060003" pitchFamily="34" charset="0"/>
                </a:rPr>
                <a:t> </a:t>
              </a:r>
              <a:r>
                <a:rPr lang="uk-UA" b="1" dirty="0">
                  <a:solidFill>
                    <a:srgbClr val="FFFFFF"/>
                  </a:solidFill>
                  <a:latin typeface="Comfortaa" panose="020F0303070200060003" pitchFamily="34" charset="0"/>
                </a:rPr>
                <a:t>цивільна дієздатність   </a:t>
              </a:r>
              <a:r>
                <a:rPr lang="uk-UA" dirty="0">
                  <a:solidFill>
                    <a:srgbClr val="1F5BB2"/>
                  </a:solidFill>
                  <a:latin typeface="Comfortaa" panose="020F0303070200060003" pitchFamily="34" charset="0"/>
                </a:rPr>
                <a:t>якої обмежена, вона приймає рішення з дотриманням вимог законодавства з урахуванням обсягу її дієздатності.</a:t>
              </a:r>
            </a:p>
          </p:txBody>
        </p:sp>
      </p:grp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5B855B4-3749-4A87-BBA1-1BB7875C8A9F}"/>
              </a:ext>
            </a:extLst>
          </p:cNvPr>
          <p:cNvCxnSpPr>
            <a:cxnSpLocks/>
          </p:cNvCxnSpPr>
          <p:nvPr/>
        </p:nvCxnSpPr>
        <p:spPr>
          <a:xfrm flipV="1">
            <a:off x="5822525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7E80E71-527C-4A99-849B-477361007D7E}"/>
              </a:ext>
            </a:extLst>
          </p:cNvPr>
          <p:cNvCxnSpPr>
            <a:cxnSpLocks/>
          </p:cNvCxnSpPr>
          <p:nvPr/>
        </p:nvCxnSpPr>
        <p:spPr>
          <a:xfrm flipV="1">
            <a:off x="1908250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E17D488-4072-4E14-BE4C-3322875D23AF}"/>
              </a:ext>
            </a:extLst>
          </p:cNvPr>
          <p:cNvGrpSpPr/>
          <p:nvPr/>
        </p:nvGrpSpPr>
        <p:grpSpPr>
          <a:xfrm>
            <a:off x="672517" y="4397657"/>
            <a:ext cx="1190848" cy="820801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DAC3E8BA-0ACD-4BE3-952F-C3F0B9CE0FE2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32D517-C53C-440C-B119-1FFBD1FFE35A}"/>
                </a:ext>
              </a:extLst>
            </p:cNvPr>
            <p:cNvSpPr txBox="1"/>
            <p:nvPr/>
          </p:nvSpPr>
          <p:spPr>
            <a:xfrm>
              <a:off x="8272635" y="3987978"/>
              <a:ext cx="473206" cy="646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4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5BB272-B676-4213-974A-FDFFD917E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52" y="3234556"/>
            <a:ext cx="3052714" cy="30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1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0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8F80F4-590D-44EE-B57E-002A9AE26094}"/>
              </a:ext>
            </a:extLst>
          </p:cNvPr>
          <p:cNvGrpSpPr/>
          <p:nvPr/>
        </p:nvGrpSpPr>
        <p:grpSpPr>
          <a:xfrm>
            <a:off x="5221618" y="3833038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203D44A-C2C2-4BD9-B683-F231DF9B0B2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778FF-EF3C-4011-B445-42C2D35EB8B6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3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2522A12-81A0-4E01-88AB-222B76467571}"/>
              </a:ext>
            </a:extLst>
          </p:cNvPr>
          <p:cNvGrpSpPr/>
          <p:nvPr/>
        </p:nvGrpSpPr>
        <p:grpSpPr>
          <a:xfrm>
            <a:off x="7369395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B80381D-1E73-410B-8D54-215DDC66166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30824F-D267-4DBC-808D-D0C418DB4ABC}"/>
                </a:ext>
              </a:extLst>
            </p:cNvPr>
            <p:cNvSpPr txBox="1"/>
            <p:nvPr/>
          </p:nvSpPr>
          <p:spPr>
            <a:xfrm>
              <a:off x="8444386" y="4072087"/>
              <a:ext cx="47320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4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D660782-65B7-4CBC-B6B4-97359CA82A8A}"/>
              </a:ext>
            </a:extLst>
          </p:cNvPr>
          <p:cNvGrpSpPr/>
          <p:nvPr/>
        </p:nvGrpSpPr>
        <p:grpSpPr>
          <a:xfrm>
            <a:off x="9517172" y="3833036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7F51DFC4-EC22-4162-BACD-E9B2390A0AD8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088E7-05D2-4C9C-B5C5-1A316AFCBF56}"/>
                </a:ext>
              </a:extLst>
            </p:cNvPr>
            <p:cNvSpPr txBox="1"/>
            <p:nvPr/>
          </p:nvSpPr>
          <p:spPr>
            <a:xfrm>
              <a:off x="8444386" y="4072087"/>
              <a:ext cx="45557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5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3FF2F57-BEF5-43E9-8732-0F01BB9B07F1}"/>
              </a:ext>
            </a:extLst>
          </p:cNvPr>
          <p:cNvGrpSpPr/>
          <p:nvPr/>
        </p:nvGrpSpPr>
        <p:grpSpPr>
          <a:xfrm>
            <a:off x="926064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22A6C0B-BFB7-415C-9338-13F555C58A9C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2713FB-6BE9-46DB-8AD0-D9C2B87D6314}"/>
                </a:ext>
              </a:extLst>
            </p:cNvPr>
            <p:cNvSpPr txBox="1"/>
            <p:nvPr/>
          </p:nvSpPr>
          <p:spPr>
            <a:xfrm>
              <a:off x="8444386" y="4072087"/>
              <a:ext cx="31130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1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AEB2F7-7609-4A2A-920F-885BCD9D94E3}"/>
              </a:ext>
            </a:extLst>
          </p:cNvPr>
          <p:cNvGrpSpPr/>
          <p:nvPr/>
        </p:nvGrpSpPr>
        <p:grpSpPr>
          <a:xfrm>
            <a:off x="3073841" y="3833035"/>
            <a:ext cx="1748763" cy="1126204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F1F5AB2-FCFA-44C6-9872-C9358E5EA217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C125C-24A1-4309-9E01-968E8975DFC5}"/>
                </a:ext>
              </a:extLst>
            </p:cNvPr>
            <p:cNvSpPr txBox="1"/>
            <p:nvPr/>
          </p:nvSpPr>
          <p:spPr>
            <a:xfrm>
              <a:off x="8444386" y="4072087"/>
              <a:ext cx="43794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2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849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4D4EB-E90D-47D9-B06F-5A4A440E3290}"/>
              </a:ext>
            </a:extLst>
          </p:cNvPr>
          <p:cNvSpPr/>
          <p:nvPr/>
        </p:nvSpPr>
        <p:spPr>
          <a:xfrm>
            <a:off x="0" y="0"/>
            <a:ext cx="12192000" cy="274478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F8AF-7370-48A7-91BD-CE79EA18D1F0}"/>
              </a:ext>
            </a:extLst>
          </p:cNvPr>
          <p:cNvSpPr txBox="1"/>
          <p:nvPr/>
        </p:nvSpPr>
        <p:spPr>
          <a:xfrm>
            <a:off x="1" y="530248"/>
            <a:ext cx="12191999" cy="19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uk-UA" sz="4400" dirty="0">
                <a:solidFill>
                  <a:schemeClr val="bg1"/>
                </a:solidFill>
                <a:latin typeface="Comfortaa Medium" pitchFamily="2" charset="0"/>
              </a:rPr>
              <a:t>Стаття 8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Самовизначення та рівність прав </a:t>
            </a:r>
          </a:p>
          <a:p>
            <a:pPr algn="ctr">
              <a:lnSpc>
                <a:spcPts val="49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сторін медіації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0E261C-F9FC-4EAE-9F20-3903F3778D76}"/>
              </a:ext>
            </a:extLst>
          </p:cNvPr>
          <p:cNvGrpSpPr/>
          <p:nvPr/>
        </p:nvGrpSpPr>
        <p:grpSpPr>
          <a:xfrm>
            <a:off x="6851652" y="3523987"/>
            <a:ext cx="4645024" cy="2568139"/>
            <a:chOff x="6851652" y="3523987"/>
            <a:chExt cx="4645024" cy="2568139"/>
          </a:xfrm>
        </p:grpSpPr>
        <p:sp>
          <p:nvSpPr>
            <p:cNvPr id="14" name="Прямоугольник: скругленные углы 15">
              <a:extLst>
                <a:ext uri="{FF2B5EF4-FFF2-40B4-BE49-F238E27FC236}">
                  <a16:creationId xmlns:a16="http://schemas.microsoft.com/office/drawing/2014/main" id="{4D202AEF-EFDC-4ED7-B014-9EC723C78746}"/>
                </a:ext>
              </a:extLst>
            </p:cNvPr>
            <p:cNvSpPr/>
            <p:nvPr/>
          </p:nvSpPr>
          <p:spPr>
            <a:xfrm>
              <a:off x="6851652" y="5374640"/>
              <a:ext cx="1528777" cy="355461"/>
            </a:xfrm>
            <a:prstGeom prst="roundRect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D16BEF1E-52E4-4C7C-9D1C-6C5F3F496905}"/>
                </a:ext>
              </a:extLst>
            </p:cNvPr>
            <p:cNvGrpSpPr/>
            <p:nvPr/>
          </p:nvGrpSpPr>
          <p:grpSpPr>
            <a:xfrm>
              <a:off x="6851653" y="3523987"/>
              <a:ext cx="4645023" cy="2568139"/>
              <a:chOff x="6851652" y="3512130"/>
              <a:chExt cx="4693685" cy="2568139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746F3E92-62D4-4D85-B970-352356EA22A9}"/>
                  </a:ext>
                </a:extLst>
              </p:cNvPr>
              <p:cNvSpPr/>
              <p:nvPr/>
            </p:nvSpPr>
            <p:spPr>
              <a:xfrm>
                <a:off x="9006857" y="4306171"/>
                <a:ext cx="2228723" cy="355461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6C775866-BF13-4043-90D4-E87430A17687}"/>
                  </a:ext>
                </a:extLst>
              </p:cNvPr>
              <p:cNvSpPr/>
              <p:nvPr/>
            </p:nvSpPr>
            <p:spPr>
              <a:xfrm>
                <a:off x="6904817" y="3961343"/>
                <a:ext cx="2102039" cy="355461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00F760-35EE-4DAF-BE02-4C43ED57DE8F}"/>
                  </a:ext>
                </a:extLst>
              </p:cNvPr>
              <p:cNvSpPr txBox="1"/>
              <p:nvPr/>
            </p:nvSpPr>
            <p:spPr>
              <a:xfrm>
                <a:off x="6851652" y="3512130"/>
                <a:ext cx="4693685" cy="2568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  <a:buSzPct val="136000"/>
                </a:pP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Медіація проводиться на засадах</a:t>
                </a:r>
              </a:p>
              <a:p>
                <a:pPr>
                  <a:lnSpc>
                    <a:spcPts val="2800"/>
                  </a:lnSpc>
                  <a:buSzPct val="136000"/>
                </a:pP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 </a:t>
                </a:r>
                <a:r>
                  <a:rPr lang="uk-UA" b="1" dirty="0">
                    <a:solidFill>
                      <a:srgbClr val="FFFFFF"/>
                    </a:solidFill>
                    <a:latin typeface="Comfortaa" panose="020F0303070200060003" pitchFamily="34" charset="0"/>
                  </a:rPr>
                  <a:t>рівності сторін.   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Сторонам медіації має бути надано   </a:t>
                </a:r>
                <a:r>
                  <a:rPr lang="uk-UA" b="1" dirty="0">
                    <a:solidFill>
                      <a:srgbClr val="FFFFFF"/>
                    </a:solidFill>
                    <a:latin typeface="Comfortaa" panose="020F0303070200060003" pitchFamily="34" charset="0"/>
                  </a:rPr>
                  <a:t>рівні можливості 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під час проведення медіації. Зобов’язання медіатора повинні бути </a:t>
                </a:r>
                <a:r>
                  <a:rPr lang="uk-UA" b="1" dirty="0">
                    <a:solidFill>
                      <a:schemeClr val="bg1"/>
                    </a:solidFill>
                    <a:latin typeface="Comfortaa" panose="020F0303070200060003" pitchFamily="34" charset="0"/>
                  </a:rPr>
                  <a:t>однаковими</a:t>
                </a:r>
                <a:r>
                  <a:rPr lang="uk-UA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  стосовно всіх сторін медіації.</a:t>
                </a:r>
              </a:p>
            </p:txBody>
          </p:sp>
        </p:grpSp>
      </p:grp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5B855B4-3749-4A87-BBA1-1BB7875C8A9F}"/>
              </a:ext>
            </a:extLst>
          </p:cNvPr>
          <p:cNvCxnSpPr>
            <a:cxnSpLocks/>
          </p:cNvCxnSpPr>
          <p:nvPr/>
        </p:nvCxnSpPr>
        <p:spPr>
          <a:xfrm flipV="1">
            <a:off x="5822525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7E80E71-527C-4A99-849B-477361007D7E}"/>
              </a:ext>
            </a:extLst>
          </p:cNvPr>
          <p:cNvCxnSpPr>
            <a:cxnSpLocks/>
          </p:cNvCxnSpPr>
          <p:nvPr/>
        </p:nvCxnSpPr>
        <p:spPr>
          <a:xfrm flipV="1">
            <a:off x="1908250" y="4797423"/>
            <a:ext cx="947663" cy="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875ACC-B1F8-43E8-AEDB-D08E8478A8B3}"/>
              </a:ext>
            </a:extLst>
          </p:cNvPr>
          <p:cNvGrpSpPr/>
          <p:nvPr/>
        </p:nvGrpSpPr>
        <p:grpSpPr>
          <a:xfrm>
            <a:off x="668676" y="4397657"/>
            <a:ext cx="1190852" cy="820801"/>
            <a:chOff x="7788975" y="3832151"/>
            <a:chExt cx="1748763" cy="1126204"/>
          </a:xfrm>
          <a:solidFill>
            <a:srgbClr val="BCCEE8"/>
          </a:solidFill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6A38BAF-EC44-46EB-A0CB-EF3BC0ED2173}"/>
                </a:ext>
              </a:extLst>
            </p:cNvPr>
            <p:cNvSpPr/>
            <p:nvPr/>
          </p:nvSpPr>
          <p:spPr>
            <a:xfrm>
              <a:off x="7788975" y="3832151"/>
              <a:ext cx="1748763" cy="1126204"/>
            </a:xfrm>
            <a:prstGeom prst="roundRect">
              <a:avLst>
                <a:gd name="adj" fmla="val 38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EDCA3E-EB0C-4A49-B4DA-0AFC4E3A838F}"/>
                </a:ext>
              </a:extLst>
            </p:cNvPr>
            <p:cNvSpPr txBox="1"/>
            <p:nvPr/>
          </p:nvSpPr>
          <p:spPr>
            <a:xfrm>
              <a:off x="8323929" y="3950485"/>
              <a:ext cx="455574" cy="646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mfortaa" panose="020F0303070200060003" pitchFamily="34" charset="0"/>
                </a:rPr>
                <a:t>5</a:t>
              </a:r>
              <a:endPara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fortaa" panose="020F0303070200060003" pitchFamily="34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FFE0EB-C2E1-4289-995C-41E9FE2908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1" y="3377236"/>
            <a:ext cx="2921329" cy="29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4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5195888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6096000" y="4398251"/>
            <a:ext cx="54371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Вимоги 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до медіатора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6D6A52-A3F5-4F3B-9498-C134EA508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1158433" y="4088169"/>
            <a:ext cx="3129987" cy="2291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61B06-F645-4F20-AAEE-76693E7EE346}"/>
              </a:ext>
            </a:extLst>
          </p:cNvPr>
          <p:cNvSpPr txBox="1"/>
          <p:nvPr/>
        </p:nvSpPr>
        <p:spPr>
          <a:xfrm>
            <a:off x="514759" y="1624059"/>
            <a:ext cx="450514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Статус медіатора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8E34508-2A8C-4A3C-BFFB-B99DDA8091AD}"/>
              </a:ext>
            </a:extLst>
          </p:cNvPr>
          <p:cNvGrpSpPr/>
          <p:nvPr/>
        </p:nvGrpSpPr>
        <p:grpSpPr>
          <a:xfrm>
            <a:off x="6809470" y="467833"/>
            <a:ext cx="4010247" cy="3802911"/>
            <a:chOff x="6809470" y="260497"/>
            <a:chExt cx="4010247" cy="40102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6397C36-0A9A-4A82-8926-A0686831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470" y="260497"/>
              <a:ext cx="4010247" cy="4010247"/>
            </a:xfrm>
            <a:prstGeom prst="rect">
              <a:avLst/>
            </a:prstGeom>
          </p:spPr>
        </p:pic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DEC34BA5-C193-4A52-929E-D76A2A1FD04B}"/>
                </a:ext>
              </a:extLst>
            </p:cNvPr>
            <p:cNvGrpSpPr/>
            <p:nvPr/>
          </p:nvGrpSpPr>
          <p:grpSpPr>
            <a:xfrm>
              <a:off x="8304042" y="1371600"/>
              <a:ext cx="453950" cy="340490"/>
              <a:chOff x="3125972" y="1371600"/>
              <a:chExt cx="453950" cy="340490"/>
            </a:xfrm>
          </p:grpSpPr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82FB6A39-97E9-46CF-B9A4-4C57D3FBB36C}"/>
                  </a:ext>
                </a:extLst>
              </p:cNvPr>
              <p:cNvCxnSpPr/>
              <p:nvPr/>
            </p:nvCxnSpPr>
            <p:spPr>
              <a:xfrm>
                <a:off x="3125972" y="1449388"/>
                <a:ext cx="212651" cy="26270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554DF8E7-B9A7-4888-A4D4-8935E3299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3211" y="1371600"/>
                <a:ext cx="276711" cy="34049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07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-3461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907284" y="4398251"/>
            <a:ext cx="54371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Вимоги 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до медіатора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37841C9-CE1C-4C23-83AA-47ADBF20F52B}"/>
              </a:ext>
            </a:extLst>
          </p:cNvPr>
          <p:cNvGrpSpPr/>
          <p:nvPr/>
        </p:nvGrpSpPr>
        <p:grpSpPr>
          <a:xfrm>
            <a:off x="8832194" y="843754"/>
            <a:ext cx="1287103" cy="582977"/>
            <a:chOff x="7244583" y="1420602"/>
            <a:chExt cx="1287103" cy="582977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CC98FB6C-AA67-4252-8367-87DB9EA5B0DE}"/>
                </a:ext>
              </a:extLst>
            </p:cNvPr>
            <p:cNvSpPr/>
            <p:nvPr/>
          </p:nvSpPr>
          <p:spPr>
            <a:xfrm>
              <a:off x="7244583" y="1449388"/>
              <a:ext cx="1275908" cy="52540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F24001D5-73C8-413E-9992-17C9FCEE0792}"/>
                </a:ext>
              </a:extLst>
            </p:cNvPr>
            <p:cNvSpPr/>
            <p:nvPr/>
          </p:nvSpPr>
          <p:spPr>
            <a:xfrm>
              <a:off x="7948709" y="1420602"/>
              <a:ext cx="582977" cy="582977"/>
            </a:xfrm>
            <a:prstGeom prst="ellipse">
              <a:avLst/>
            </a:prstGeom>
            <a:solidFill>
              <a:srgbClr val="1F5B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261BC2A6-477A-43FB-8402-9193C110CBE9}"/>
                </a:ext>
              </a:extLst>
            </p:cNvPr>
            <p:cNvGrpSpPr/>
            <p:nvPr/>
          </p:nvGrpSpPr>
          <p:grpSpPr>
            <a:xfrm>
              <a:off x="7428587" y="1541845"/>
              <a:ext cx="453950" cy="340490"/>
              <a:chOff x="3125972" y="1371600"/>
              <a:chExt cx="453950" cy="340490"/>
            </a:xfrm>
          </p:grpSpPr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D5FFE51B-CC29-46FB-8CA2-4ADF187EC9F0}"/>
                  </a:ext>
                </a:extLst>
              </p:cNvPr>
              <p:cNvCxnSpPr/>
              <p:nvPr/>
            </p:nvCxnSpPr>
            <p:spPr>
              <a:xfrm>
                <a:off x="3125972" y="1449388"/>
                <a:ext cx="212651" cy="26270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E05FA126-348F-4369-8E20-4D9B35B995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3211" y="1371600"/>
                <a:ext cx="276711" cy="34049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1742C1-3FF4-4D77-84A1-3796BDBAF172}"/>
              </a:ext>
            </a:extLst>
          </p:cNvPr>
          <p:cNvSpPr txBox="1"/>
          <p:nvPr/>
        </p:nvSpPr>
        <p:spPr>
          <a:xfrm>
            <a:off x="7423902" y="1566779"/>
            <a:ext cx="4103688" cy="149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SzPct val="136000"/>
            </a:pP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Медіатором може бути фізична особа, яка пройшла базову підготовку медіатора в Україні або за кордоном.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155F18-5091-44ED-ADA0-BE7627317238}"/>
              </a:ext>
            </a:extLst>
          </p:cNvPr>
          <p:cNvSpPr txBox="1"/>
          <p:nvPr/>
        </p:nvSpPr>
        <p:spPr>
          <a:xfrm>
            <a:off x="7429500" y="4497560"/>
            <a:ext cx="4103688" cy="149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SzPct val="136000"/>
            </a:pP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Медіатором не може бути особа, яка має судимість, особа, дієздатність якої обмежена, або недієздатна особа.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F5B34B8-B6F2-46A9-89E0-6CDA7D02F613}"/>
              </a:ext>
            </a:extLst>
          </p:cNvPr>
          <p:cNvGrpSpPr/>
          <p:nvPr/>
        </p:nvGrpSpPr>
        <p:grpSpPr>
          <a:xfrm>
            <a:off x="1503807" y="260497"/>
            <a:ext cx="4010247" cy="4010247"/>
            <a:chOff x="6809470" y="260497"/>
            <a:chExt cx="4010247" cy="4010247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8592A3D-A705-4AF6-8224-4C6521790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470" y="260497"/>
              <a:ext cx="4010247" cy="4010247"/>
            </a:xfrm>
            <a:prstGeom prst="rect">
              <a:avLst/>
            </a:prstGeom>
          </p:spPr>
        </p:pic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790D769D-9C1A-434C-B3B0-534CF466C489}"/>
                </a:ext>
              </a:extLst>
            </p:cNvPr>
            <p:cNvGrpSpPr/>
            <p:nvPr/>
          </p:nvGrpSpPr>
          <p:grpSpPr>
            <a:xfrm>
              <a:off x="8304042" y="1371600"/>
              <a:ext cx="453950" cy="340490"/>
              <a:chOff x="3125972" y="1371600"/>
              <a:chExt cx="453950" cy="340490"/>
            </a:xfrm>
          </p:grpSpPr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3CAF432C-6463-4F9A-95C8-D59F1FF21B7D}"/>
                  </a:ext>
                </a:extLst>
              </p:cNvPr>
              <p:cNvCxnSpPr/>
              <p:nvPr/>
            </p:nvCxnSpPr>
            <p:spPr>
              <a:xfrm>
                <a:off x="3125972" y="1449388"/>
                <a:ext cx="212651" cy="26270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D06E820B-761E-4908-83A3-1C3F6E4971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3211" y="1371600"/>
                <a:ext cx="276711" cy="34049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F24AEE5C-BBFC-4CDF-9825-CDA19DF2951B}"/>
              </a:ext>
            </a:extLst>
          </p:cNvPr>
          <p:cNvSpPr/>
          <p:nvPr/>
        </p:nvSpPr>
        <p:spPr>
          <a:xfrm>
            <a:off x="2356941" y="5817953"/>
            <a:ext cx="2537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omfortaa Medium" pitchFamily="2" charset="0"/>
              </a:rPr>
              <a:t>Стаття 9</a:t>
            </a:r>
            <a:endParaRPr lang="uk-UA" sz="32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FCB87C2-B864-4099-B654-F7BCBE4C4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37" b="56393" l="31790" r="64202">
                        <a14:foregroundMark x1="35936" y1="46164" x2="60263" y2="50864"/>
                        <a14:foregroundMark x1="60263" y1="50864" x2="62820" y2="51071"/>
                        <a14:foregroundMark x1="39806" y1="44851" x2="62612" y2="46303"/>
                        <a14:foregroundMark x1="63718" y1="47961" x2="63372" y2="54112"/>
                        <a14:foregroundMark x1="63372" y1="54112" x2="58328" y2="56393"/>
                        <a14:foregroundMark x1="58328" y1="56393" x2="45404" y2="55771"/>
                        <a14:foregroundMark x1="63925" y1="47754" x2="64202" y2="53283"/>
                        <a14:foregroundMark x1="64202" y1="53283" x2="62681" y2="54527"/>
                        <a14:foregroundMark x1="34278" y1="46441" x2="34278" y2="52868"/>
                        <a14:foregroundMark x1="34278" y1="52868" x2="42294" y2="55218"/>
                        <a14:foregroundMark x1="42294" y1="55218" x2="48169" y2="54319"/>
                        <a14:foregroundMark x1="35936" y1="48030" x2="54112" y2="51555"/>
                        <a14:foregroundMark x1="32827" y1="47339" x2="32274" y2="50587"/>
                        <a14:foregroundMark x1="32274" y1="50587" x2="32827" y2="53006"/>
                        <a14:foregroundMark x1="32827" y1="53006" x2="33725" y2="54043"/>
                        <a14:foregroundMark x1="31790" y1="49965" x2="32481" y2="5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95" t="42993" r="33486" b="42470"/>
          <a:stretch/>
        </p:blipFill>
        <p:spPr>
          <a:xfrm>
            <a:off x="8758948" y="3773123"/>
            <a:ext cx="1422400" cy="5677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5195888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6096000" y="4398251"/>
            <a:ext cx="54371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Підготовка медіатора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6D6A52-A3F5-4F3B-9498-C134EA508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982095" y="3727409"/>
            <a:ext cx="3619274" cy="264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61B06-F645-4F20-AAEE-76693E7EE346}"/>
              </a:ext>
            </a:extLst>
          </p:cNvPr>
          <p:cNvSpPr txBox="1"/>
          <p:nvPr/>
        </p:nvSpPr>
        <p:spPr>
          <a:xfrm>
            <a:off x="514759" y="1624059"/>
            <a:ext cx="450514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Статус медіатора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BC9C72-DC2C-4233-A7FB-43145B0A74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549275"/>
            <a:ext cx="3701256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0" y="0"/>
            <a:ext cx="51958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-120616" y="4398251"/>
            <a:ext cx="54371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Підготовка медіатора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BC9C72-DC2C-4233-A7FB-43145B0A74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7" y="549275"/>
            <a:ext cx="3701256" cy="349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C4FCD3-F20C-48B8-A1FA-3776E0C42F39}"/>
              </a:ext>
            </a:extLst>
          </p:cNvPr>
          <p:cNvSpPr txBox="1"/>
          <p:nvPr/>
        </p:nvSpPr>
        <p:spPr>
          <a:xfrm>
            <a:off x="6018212" y="1457814"/>
            <a:ext cx="5791011" cy="317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Базова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підготовка медіаторів 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 за програмою обсягом (тривалістю) </a:t>
            </a: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менше 90 годин навчання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тому числі </a:t>
            </a: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менше 45 годин практичного навчання.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 базової підготовки медіатора включає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теоретичну підготовку і відпрацювання практичних навичок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500"/>
              </a:lnSpc>
              <a:buSzPct val="136000"/>
            </a:pPr>
            <a:endParaRPr lang="ru-RU" sz="1800" b="1" dirty="0">
              <a:solidFill>
                <a:srgbClr val="1F5BB2"/>
              </a:solidFill>
              <a:effectLst/>
              <a:latin typeface="Comfortaa" panose="020F03030702000600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FC2D3EF-B4AE-455C-A767-19D6228702CF}"/>
              </a:ext>
            </a:extLst>
          </p:cNvPr>
          <p:cNvGrpSpPr/>
          <p:nvPr/>
        </p:nvGrpSpPr>
        <p:grpSpPr>
          <a:xfrm>
            <a:off x="8596557" y="649442"/>
            <a:ext cx="582977" cy="582977"/>
            <a:chOff x="9536320" y="3773123"/>
            <a:chExt cx="582977" cy="582977"/>
          </a:xfrm>
          <a:solidFill>
            <a:schemeClr val="bg1"/>
          </a:solidFill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198F5A2-A137-476A-9CCC-33C7E9D9608D}"/>
                </a:ext>
              </a:extLst>
            </p:cNvPr>
            <p:cNvSpPr/>
            <p:nvPr/>
          </p:nvSpPr>
          <p:spPr>
            <a:xfrm>
              <a:off x="9536320" y="3773123"/>
              <a:ext cx="582977" cy="582977"/>
            </a:xfrm>
            <a:prstGeom prst="ellipse">
              <a:avLst/>
            </a:prstGeom>
            <a:grpFill/>
            <a:ln w="38100">
              <a:solidFill>
                <a:srgbClr val="1F5B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DB2957F-C2CF-4012-9314-9BE57F74FED9}"/>
                </a:ext>
              </a:extLst>
            </p:cNvPr>
            <p:cNvGrpSpPr/>
            <p:nvPr/>
          </p:nvGrpSpPr>
          <p:grpSpPr>
            <a:xfrm>
              <a:off x="9645682" y="3773123"/>
              <a:ext cx="473613" cy="430967"/>
              <a:chOff x="3710172" y="1128872"/>
              <a:chExt cx="536335" cy="583218"/>
            </a:xfrm>
            <a:grpFill/>
          </p:grpSpPr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CFDF89F5-6B48-496F-A8D8-52A638AA423D}"/>
                  </a:ext>
                </a:extLst>
              </p:cNvPr>
              <p:cNvCxnSpPr/>
              <p:nvPr/>
            </p:nvCxnSpPr>
            <p:spPr>
              <a:xfrm>
                <a:off x="3710172" y="1449388"/>
                <a:ext cx="212651" cy="262702"/>
              </a:xfrm>
              <a:prstGeom prst="line">
                <a:avLst/>
              </a:prstGeom>
              <a:grpFill/>
              <a:ln w="76200">
                <a:solidFill>
                  <a:srgbClr val="1F5BB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ADBC5E3C-ECF5-46F2-AB98-030104F812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4712" y="1128872"/>
                <a:ext cx="371795" cy="583218"/>
              </a:xfrm>
              <a:prstGeom prst="line">
                <a:avLst/>
              </a:prstGeom>
              <a:grpFill/>
              <a:ln w="76200">
                <a:solidFill>
                  <a:srgbClr val="1F5BB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31B911-A188-47D4-AC9B-79DDD02AE46D}"/>
              </a:ext>
            </a:extLst>
          </p:cNvPr>
          <p:cNvSpPr txBox="1"/>
          <p:nvPr/>
        </p:nvSpPr>
        <p:spPr>
          <a:xfrm>
            <a:off x="6096000" y="5117399"/>
            <a:ext cx="5791011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Підготовку медіаторів здійснюють суб’єкти освітньої діяльності.</a:t>
            </a:r>
            <a:endParaRPr lang="ru-RU" sz="1800" b="1" dirty="0">
              <a:solidFill>
                <a:srgbClr val="1F5BB2"/>
              </a:solidFill>
              <a:effectLst/>
              <a:latin typeface="Comfortaa" panose="020F03030702000600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42D0754-C2DD-472B-91AA-C91C8A72DB7A}"/>
              </a:ext>
            </a:extLst>
          </p:cNvPr>
          <p:cNvGrpSpPr/>
          <p:nvPr/>
        </p:nvGrpSpPr>
        <p:grpSpPr>
          <a:xfrm>
            <a:off x="8622228" y="4461127"/>
            <a:ext cx="582977" cy="582977"/>
            <a:chOff x="9536320" y="3773123"/>
            <a:chExt cx="582977" cy="582977"/>
          </a:xfrm>
          <a:solidFill>
            <a:schemeClr val="bg1"/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B302354-7532-4FCC-A08B-F1025102F253}"/>
                </a:ext>
              </a:extLst>
            </p:cNvPr>
            <p:cNvSpPr/>
            <p:nvPr/>
          </p:nvSpPr>
          <p:spPr>
            <a:xfrm>
              <a:off x="9536320" y="3773123"/>
              <a:ext cx="582977" cy="582977"/>
            </a:xfrm>
            <a:prstGeom prst="ellipse">
              <a:avLst/>
            </a:prstGeom>
            <a:grpFill/>
            <a:ln w="38100">
              <a:solidFill>
                <a:srgbClr val="1F5B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3D68CEC-20E2-4603-B17A-B40563A5A58A}"/>
                </a:ext>
              </a:extLst>
            </p:cNvPr>
            <p:cNvGrpSpPr/>
            <p:nvPr/>
          </p:nvGrpSpPr>
          <p:grpSpPr>
            <a:xfrm>
              <a:off x="9645682" y="3773123"/>
              <a:ext cx="473613" cy="430967"/>
              <a:chOff x="3710172" y="1128872"/>
              <a:chExt cx="536335" cy="583218"/>
            </a:xfrm>
            <a:grpFill/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1EA10795-1427-42F7-9265-63334E9D6D00}"/>
                  </a:ext>
                </a:extLst>
              </p:cNvPr>
              <p:cNvCxnSpPr/>
              <p:nvPr/>
            </p:nvCxnSpPr>
            <p:spPr>
              <a:xfrm>
                <a:off x="3710172" y="1449388"/>
                <a:ext cx="212651" cy="262702"/>
              </a:xfrm>
              <a:prstGeom prst="line">
                <a:avLst/>
              </a:prstGeom>
              <a:grpFill/>
              <a:ln w="76200">
                <a:solidFill>
                  <a:srgbClr val="1F5BB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C24CFD08-8A49-453A-9BCF-B0C5C5D887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4712" y="1128872"/>
                <a:ext cx="371795" cy="583218"/>
              </a:xfrm>
              <a:prstGeom prst="line">
                <a:avLst/>
              </a:prstGeom>
              <a:grpFill/>
              <a:ln w="76200">
                <a:solidFill>
                  <a:srgbClr val="1F5BB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5DFC59AE-905F-4DCD-B656-525A9D4A9BD4}"/>
              </a:ext>
            </a:extLst>
          </p:cNvPr>
          <p:cNvSpPr/>
          <p:nvPr/>
        </p:nvSpPr>
        <p:spPr>
          <a:xfrm>
            <a:off x="1329007" y="5867077"/>
            <a:ext cx="269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omfortaa Medium" pitchFamily="2" charset="0"/>
              </a:rPr>
              <a:t>Стаття 10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252593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F3FC0B8-3C4D-45F9-A801-4F62967F7D61}"/>
              </a:ext>
            </a:extLst>
          </p:cNvPr>
          <p:cNvSpPr/>
          <p:nvPr/>
        </p:nvSpPr>
        <p:spPr>
          <a:xfrm>
            <a:off x="0" y="0"/>
            <a:ext cx="51958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B4C3E-761A-4C16-933B-7F7032BC767B}"/>
              </a:ext>
            </a:extLst>
          </p:cNvPr>
          <p:cNvSpPr txBox="1"/>
          <p:nvPr/>
        </p:nvSpPr>
        <p:spPr>
          <a:xfrm>
            <a:off x="6018212" y="1447534"/>
            <a:ext cx="5791011" cy="182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SzPct val="136000"/>
            </a:pP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Підготовка медіаторів, </a:t>
            </a: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крім базової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може включати </a:t>
            </a: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спеціалізовану підготовку 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 до програм навчання, розроблених суб’єктами освітньої діяльності.</a:t>
            </a:r>
            <a:endParaRPr lang="ru-RU" sz="1800" dirty="0">
              <a:solidFill>
                <a:srgbClr val="1F5BB2"/>
              </a:solidFill>
              <a:effectLst/>
              <a:latin typeface="Comfortaa" panose="020F03030702000600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7776260-BB3C-45EC-983C-EABA88366925}"/>
              </a:ext>
            </a:extLst>
          </p:cNvPr>
          <p:cNvGrpSpPr/>
          <p:nvPr/>
        </p:nvGrpSpPr>
        <p:grpSpPr>
          <a:xfrm>
            <a:off x="8596557" y="639162"/>
            <a:ext cx="582977" cy="582977"/>
            <a:chOff x="9536320" y="3773123"/>
            <a:chExt cx="582977" cy="582977"/>
          </a:xfrm>
          <a:solidFill>
            <a:schemeClr val="bg1"/>
          </a:solidFill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C85B641-DBE1-4488-B0F5-ACB4D900C25A}"/>
                </a:ext>
              </a:extLst>
            </p:cNvPr>
            <p:cNvSpPr/>
            <p:nvPr/>
          </p:nvSpPr>
          <p:spPr>
            <a:xfrm>
              <a:off x="9536320" y="3773123"/>
              <a:ext cx="582977" cy="582977"/>
            </a:xfrm>
            <a:prstGeom prst="ellipse">
              <a:avLst/>
            </a:prstGeom>
            <a:grpFill/>
            <a:ln w="38100">
              <a:solidFill>
                <a:srgbClr val="1F5B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D44D799-9FE2-4CAF-81EF-A2BB21D73E21}"/>
                </a:ext>
              </a:extLst>
            </p:cNvPr>
            <p:cNvGrpSpPr/>
            <p:nvPr/>
          </p:nvGrpSpPr>
          <p:grpSpPr>
            <a:xfrm>
              <a:off x="9645682" y="3773123"/>
              <a:ext cx="473613" cy="430967"/>
              <a:chOff x="3710172" y="1128872"/>
              <a:chExt cx="536335" cy="583218"/>
            </a:xfrm>
            <a:grpFill/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4F386443-CD1B-4334-9B5F-81564D833129}"/>
                  </a:ext>
                </a:extLst>
              </p:cNvPr>
              <p:cNvCxnSpPr/>
              <p:nvPr/>
            </p:nvCxnSpPr>
            <p:spPr>
              <a:xfrm>
                <a:off x="3710172" y="1449388"/>
                <a:ext cx="212651" cy="262702"/>
              </a:xfrm>
              <a:prstGeom prst="line">
                <a:avLst/>
              </a:prstGeom>
              <a:grpFill/>
              <a:ln w="76200">
                <a:solidFill>
                  <a:srgbClr val="1F5BB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340AFFE1-35A4-448B-BA72-54B82EBC2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4712" y="1128872"/>
                <a:ext cx="371795" cy="583218"/>
              </a:xfrm>
              <a:prstGeom prst="line">
                <a:avLst/>
              </a:prstGeom>
              <a:grpFill/>
              <a:ln w="76200">
                <a:solidFill>
                  <a:srgbClr val="1F5BB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2F6A4B-640A-482E-BF51-F6CB39CB3AE9}"/>
              </a:ext>
            </a:extLst>
          </p:cNvPr>
          <p:cNvSpPr txBox="1"/>
          <p:nvPr/>
        </p:nvSpPr>
        <p:spPr>
          <a:xfrm>
            <a:off x="6018211" y="4508920"/>
            <a:ext cx="5791011" cy="182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SzPct val="136000"/>
            </a:pP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проходження базової та/або спеціалізованої підготовки та підтвердження набутих </a:t>
            </a:r>
            <a:r>
              <a:rPr lang="uk-UA" sz="1800" b="0" i="0" dirty="0" err="1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видається відповідний </a:t>
            </a: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00" dirty="0">
              <a:solidFill>
                <a:srgbClr val="1F5BB2"/>
              </a:solidFill>
              <a:effectLst/>
              <a:latin typeface="Comfortaa" panose="020F03030702000600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2DF28ED-2A0B-48F4-8121-770ECC32F8CE}"/>
              </a:ext>
            </a:extLst>
          </p:cNvPr>
          <p:cNvGrpSpPr/>
          <p:nvPr/>
        </p:nvGrpSpPr>
        <p:grpSpPr>
          <a:xfrm>
            <a:off x="8596557" y="3716162"/>
            <a:ext cx="582977" cy="582977"/>
            <a:chOff x="9536320" y="3773123"/>
            <a:chExt cx="582977" cy="582977"/>
          </a:xfrm>
          <a:solidFill>
            <a:schemeClr val="bg1"/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D8A7994-B364-4628-AA11-EBAFA7098248}"/>
                </a:ext>
              </a:extLst>
            </p:cNvPr>
            <p:cNvSpPr/>
            <p:nvPr/>
          </p:nvSpPr>
          <p:spPr>
            <a:xfrm>
              <a:off x="9536320" y="3773123"/>
              <a:ext cx="582977" cy="582977"/>
            </a:xfrm>
            <a:prstGeom prst="ellipse">
              <a:avLst/>
            </a:prstGeom>
            <a:grpFill/>
            <a:ln w="38100">
              <a:solidFill>
                <a:srgbClr val="1F5B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13BCB4E1-FC9F-42BF-AE18-51AE7948D969}"/>
                </a:ext>
              </a:extLst>
            </p:cNvPr>
            <p:cNvGrpSpPr/>
            <p:nvPr/>
          </p:nvGrpSpPr>
          <p:grpSpPr>
            <a:xfrm>
              <a:off x="9645682" y="3773123"/>
              <a:ext cx="473613" cy="430967"/>
              <a:chOff x="3710172" y="1128872"/>
              <a:chExt cx="536335" cy="583218"/>
            </a:xfrm>
            <a:grpFill/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7B5DA8BB-1018-4585-BDD2-6B1B3CD73EB3}"/>
                  </a:ext>
                </a:extLst>
              </p:cNvPr>
              <p:cNvCxnSpPr/>
              <p:nvPr/>
            </p:nvCxnSpPr>
            <p:spPr>
              <a:xfrm>
                <a:off x="3710172" y="1449388"/>
                <a:ext cx="212651" cy="262702"/>
              </a:xfrm>
              <a:prstGeom prst="line">
                <a:avLst/>
              </a:prstGeom>
              <a:grpFill/>
              <a:ln w="76200">
                <a:solidFill>
                  <a:srgbClr val="1F5BB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F9AA38CF-AC0C-4FD5-9055-A12DF0160F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4712" y="1128872"/>
                <a:ext cx="371795" cy="583218"/>
              </a:xfrm>
              <a:prstGeom prst="line">
                <a:avLst/>
              </a:prstGeom>
              <a:grpFill/>
              <a:ln w="76200">
                <a:solidFill>
                  <a:srgbClr val="1F5BB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D4EF6DF-BF25-4B3B-A7AA-1FB08C0AC7B4}"/>
              </a:ext>
            </a:extLst>
          </p:cNvPr>
          <p:cNvSpPr txBox="1"/>
          <p:nvPr/>
        </p:nvSpPr>
        <p:spPr>
          <a:xfrm>
            <a:off x="-120616" y="4398251"/>
            <a:ext cx="54371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Підготовка медіатора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C573C0-6F65-46AB-92B2-25C782B02B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7" y="549275"/>
            <a:ext cx="3701256" cy="3492500"/>
          </a:xfrm>
          <a:prstGeom prst="rect">
            <a:avLst/>
          </a:prstGeom>
        </p:spPr>
      </p:pic>
      <p:sp>
        <p:nvSpPr>
          <p:cNvPr id="24" name="Прямокутник 20">
            <a:extLst>
              <a:ext uri="{FF2B5EF4-FFF2-40B4-BE49-F238E27FC236}">
                <a16:creationId xmlns:a16="http://schemas.microsoft.com/office/drawing/2014/main" id="{93A25A1C-7FCE-479D-AAFE-3EF645303A9D}"/>
              </a:ext>
            </a:extLst>
          </p:cNvPr>
          <p:cNvSpPr/>
          <p:nvPr/>
        </p:nvSpPr>
        <p:spPr>
          <a:xfrm>
            <a:off x="1329007" y="5867077"/>
            <a:ext cx="269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omfortaa Medium" pitchFamily="2" charset="0"/>
              </a:rPr>
              <a:t>Стаття 10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0507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5195888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6096000" y="4398251"/>
            <a:ext cx="54371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Права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медіатора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6D6A52-A3F5-4F3B-9498-C134EA508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658813" y="3365892"/>
            <a:ext cx="4185100" cy="3064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61B06-F645-4F20-AAEE-76693E7EE346}"/>
              </a:ext>
            </a:extLst>
          </p:cNvPr>
          <p:cNvSpPr txBox="1"/>
          <p:nvPr/>
        </p:nvSpPr>
        <p:spPr>
          <a:xfrm>
            <a:off x="514759" y="1624059"/>
            <a:ext cx="450514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Статус медіатора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261086-68F0-429A-95AC-AD1D9C9114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0744" r="6882" b="11743"/>
          <a:stretch/>
        </p:blipFill>
        <p:spPr>
          <a:xfrm>
            <a:off x="6595758" y="326112"/>
            <a:ext cx="4196372" cy="3868036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4DE45ED-30FB-419A-B761-EF6AB37F231D}"/>
              </a:ext>
            </a:extLst>
          </p:cNvPr>
          <p:cNvSpPr/>
          <p:nvPr/>
        </p:nvSpPr>
        <p:spPr>
          <a:xfrm>
            <a:off x="7507185" y="5836540"/>
            <a:ext cx="2614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omfortaa Medium" pitchFamily="2" charset="0"/>
              </a:rPr>
              <a:t>Стаття 11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6284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5195888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141241" y="1711319"/>
            <a:ext cx="5195889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Хто такий 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медіатор?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3207E-B15B-4C24-BEEB-701365392C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8" y="2542177"/>
            <a:ext cx="4079483" cy="40794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92B89F-D24B-42D4-BB53-04A2D26BC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1818526" y="179662"/>
            <a:ext cx="1859622" cy="13614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5399CD-9D31-40D8-926F-C2735EF0785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8044" y="685804"/>
            <a:ext cx="6315285" cy="48386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C49460-F21D-419D-B317-8C7FB1769586}"/>
              </a:ext>
            </a:extLst>
          </p:cNvPr>
          <p:cNvSpPr txBox="1"/>
          <p:nvPr/>
        </p:nvSpPr>
        <p:spPr>
          <a:xfrm>
            <a:off x="6150611" y="1649609"/>
            <a:ext cx="5130414" cy="2911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uk-UA" sz="2800" b="1" dirty="0">
                <a:solidFill>
                  <a:srgbClr val="1F5BB2"/>
                </a:solidFill>
                <a:latin typeface="Comfortaa Medium" pitchFamily="2" charset="0"/>
              </a:rPr>
              <a:t>Медіатор</a:t>
            </a:r>
            <a:r>
              <a:rPr lang="uk-UA" sz="2800" dirty="0">
                <a:solidFill>
                  <a:srgbClr val="1F5BB2"/>
                </a:solidFill>
                <a:latin typeface="Comfortaa Medium" pitchFamily="2" charset="0"/>
              </a:rPr>
              <a:t> – спеціально підготовлена нейтральна, незалежна, неупереджена фізична особа, яка проводить медіацію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3BBE1-FBF4-46E4-97EC-ACC51A4A257C}"/>
              </a:ext>
            </a:extLst>
          </p:cNvPr>
          <p:cNvSpPr txBox="1"/>
          <p:nvPr/>
        </p:nvSpPr>
        <p:spPr>
          <a:xfrm flipH="1">
            <a:off x="6095999" y="6026949"/>
            <a:ext cx="38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</a:t>
            </a:r>
            <a:r>
              <a:rPr lang="ru-RU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Закону України «Про медіацію»</a:t>
            </a:r>
            <a:endParaRPr lang="ru-R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F55BBB7-1172-43E1-B4A4-AE7CFF28D8E2}"/>
              </a:ext>
            </a:extLst>
          </p:cNvPr>
          <p:cNvSpPr/>
          <p:nvPr/>
        </p:nvSpPr>
        <p:spPr>
          <a:xfrm>
            <a:off x="6096000" y="6028760"/>
            <a:ext cx="5437188" cy="276999"/>
          </a:xfrm>
          <a:prstGeom prst="roundRect">
            <a:avLst/>
          </a:prstGeom>
          <a:noFill/>
          <a:ln w="952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1" y="4600272"/>
            <a:ext cx="51958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Медіатор 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має право:</a:t>
            </a:r>
          </a:p>
        </p:txBody>
      </p:sp>
      <p:sp>
        <p:nvSpPr>
          <p:cNvPr id="2" name="Стрелка: вправо с вырезом 1">
            <a:extLst>
              <a:ext uri="{FF2B5EF4-FFF2-40B4-BE49-F238E27FC236}">
                <a16:creationId xmlns:a16="http://schemas.microsoft.com/office/drawing/2014/main" id="{AADB928F-ABE0-445D-AE80-9777FD25C103}"/>
              </a:ext>
            </a:extLst>
          </p:cNvPr>
          <p:cNvSpPr/>
          <p:nvPr/>
        </p:nvSpPr>
        <p:spPr>
          <a:xfrm>
            <a:off x="5710989" y="1090863"/>
            <a:ext cx="978569" cy="753979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8BBF7C5-9B65-4AB7-8A2E-DD909F59842A}"/>
              </a:ext>
            </a:extLst>
          </p:cNvPr>
          <p:cNvGrpSpPr/>
          <p:nvPr/>
        </p:nvGrpSpPr>
        <p:grpSpPr>
          <a:xfrm>
            <a:off x="503272" y="528133"/>
            <a:ext cx="4196372" cy="3868036"/>
            <a:chOff x="503272" y="326112"/>
            <a:chExt cx="4196372" cy="386803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6261086-68F0-429A-95AC-AD1D9C911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2" t="10744" r="6882" b="11743"/>
            <a:stretch/>
          </p:blipFill>
          <p:spPr>
            <a:xfrm>
              <a:off x="503272" y="326112"/>
              <a:ext cx="4196372" cy="3868036"/>
            </a:xfrm>
            <a:prstGeom prst="rect">
              <a:avLst/>
            </a:prstGeom>
          </p:spPr>
        </p:pic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A31B60CB-FDB9-46BB-965F-4C6B59B5473F}"/>
                </a:ext>
              </a:extLst>
            </p:cNvPr>
            <p:cNvSpPr/>
            <p:nvPr/>
          </p:nvSpPr>
          <p:spPr>
            <a:xfrm>
              <a:off x="537607" y="403225"/>
              <a:ext cx="3951579" cy="3702215"/>
            </a:xfrm>
            <a:custGeom>
              <a:avLst/>
              <a:gdLst>
                <a:gd name="connsiteX0" fmla="*/ 663039 w 3938552"/>
                <a:gd name="connsiteY0" fmla="*/ 8610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90622 w 3938552"/>
                <a:gd name="connsiteY6" fmla="*/ 232878 h 3708458"/>
                <a:gd name="connsiteX7" fmla="*/ 277808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35609 w 3938552"/>
                <a:gd name="connsiteY14" fmla="*/ 46346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63039 w 3938552"/>
                <a:gd name="connsiteY48" fmla="*/ 8610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90622 w 3938552"/>
                <a:gd name="connsiteY6" fmla="*/ 232878 h 3708458"/>
                <a:gd name="connsiteX7" fmla="*/ 277808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35609 w 3938552"/>
                <a:gd name="connsiteY14" fmla="*/ 46346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50339 w 3938552"/>
                <a:gd name="connsiteY48" fmla="*/ 8356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71572 w 3938552"/>
                <a:gd name="connsiteY6" fmla="*/ 226528 h 3708458"/>
                <a:gd name="connsiteX7" fmla="*/ 277808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35609 w 3938552"/>
                <a:gd name="connsiteY14" fmla="*/ 46346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50339 w 3938552"/>
                <a:gd name="connsiteY48" fmla="*/ 8356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71572 w 3938552"/>
                <a:gd name="connsiteY6" fmla="*/ 226528 h 3708458"/>
                <a:gd name="connsiteX7" fmla="*/ 275903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35609 w 3938552"/>
                <a:gd name="connsiteY14" fmla="*/ 46346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50339 w 3938552"/>
                <a:gd name="connsiteY48" fmla="*/ 8356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71572 w 3938552"/>
                <a:gd name="connsiteY6" fmla="*/ 226528 h 3708458"/>
                <a:gd name="connsiteX7" fmla="*/ 275903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54659 w 3938552"/>
                <a:gd name="connsiteY14" fmla="*/ 45711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50339 w 3938552"/>
                <a:gd name="connsiteY48" fmla="*/ 8356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71572 w 3938552"/>
                <a:gd name="connsiteY6" fmla="*/ 226528 h 3708458"/>
                <a:gd name="connsiteX7" fmla="*/ 275903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54659 w 3938552"/>
                <a:gd name="connsiteY14" fmla="*/ 457116 h 3708458"/>
                <a:gd name="connsiteX15" fmla="*/ 3881992 w 3938552"/>
                <a:gd name="connsiteY15" fmla="*/ 638174 h 3708458"/>
                <a:gd name="connsiteX16" fmla="*/ 3907171 w 3938552"/>
                <a:gd name="connsiteY16" fmla="*/ 725859 h 3708458"/>
                <a:gd name="connsiteX17" fmla="*/ 3883317 w 3938552"/>
                <a:gd name="connsiteY17" fmla="*/ 2316120 h 3708458"/>
                <a:gd name="connsiteX18" fmla="*/ 3931025 w 3938552"/>
                <a:gd name="connsiteY18" fmla="*/ 2467195 h 3708458"/>
                <a:gd name="connsiteX19" fmla="*/ 3931025 w 3938552"/>
                <a:gd name="connsiteY19" fmla="*/ 2777296 h 3708458"/>
                <a:gd name="connsiteX20" fmla="*/ 3859463 w 3938552"/>
                <a:gd name="connsiteY20" fmla="*/ 3127153 h 3708458"/>
                <a:gd name="connsiteX21" fmla="*/ 3692486 w 3938552"/>
                <a:gd name="connsiteY21" fmla="*/ 3421351 h 3708458"/>
                <a:gd name="connsiteX22" fmla="*/ 3263115 w 3938552"/>
                <a:gd name="connsiteY22" fmla="*/ 3651939 h 3708458"/>
                <a:gd name="connsiteX23" fmla="*/ 2841696 w 3938552"/>
                <a:gd name="connsiteY23" fmla="*/ 3699647 h 3708458"/>
                <a:gd name="connsiteX24" fmla="*/ 2412326 w 3938552"/>
                <a:gd name="connsiteY24" fmla="*/ 3620134 h 3708458"/>
                <a:gd name="connsiteX25" fmla="*/ 2340764 w 3938552"/>
                <a:gd name="connsiteY25" fmla="*/ 3707598 h 3708458"/>
                <a:gd name="connsiteX26" fmla="*/ 1879589 w 3938552"/>
                <a:gd name="connsiteY26" fmla="*/ 3659891 h 3708458"/>
                <a:gd name="connsiteX27" fmla="*/ 1474072 w 3938552"/>
                <a:gd name="connsiteY27" fmla="*/ 3580377 h 3708458"/>
                <a:gd name="connsiteX28" fmla="*/ 1402510 w 3938552"/>
                <a:gd name="connsiteY28" fmla="*/ 3421351 h 3708458"/>
                <a:gd name="connsiteX29" fmla="*/ 989042 w 3938552"/>
                <a:gd name="connsiteY29" fmla="*/ 3397497 h 3708458"/>
                <a:gd name="connsiteX30" fmla="*/ 965189 w 3938552"/>
                <a:gd name="connsiteY30" fmla="*/ 3500864 h 3708458"/>
                <a:gd name="connsiteX31" fmla="*/ 702795 w 3938552"/>
                <a:gd name="connsiteY31" fmla="*/ 3500864 h 3708458"/>
                <a:gd name="connsiteX32" fmla="*/ 583526 w 3938552"/>
                <a:gd name="connsiteY32" fmla="*/ 3469059 h 3708458"/>
                <a:gd name="connsiteX33" fmla="*/ 567623 w 3938552"/>
                <a:gd name="connsiteY33" fmla="*/ 3389546 h 3708458"/>
                <a:gd name="connsiteX34" fmla="*/ 273425 w 3938552"/>
                <a:gd name="connsiteY34" fmla="*/ 3397497 h 3708458"/>
                <a:gd name="connsiteX35" fmla="*/ 273425 w 3938552"/>
                <a:gd name="connsiteY35" fmla="*/ 3214617 h 3708458"/>
                <a:gd name="connsiteX36" fmla="*/ 583526 w 3938552"/>
                <a:gd name="connsiteY36" fmla="*/ 3206666 h 3708458"/>
                <a:gd name="connsiteX37" fmla="*/ 543769 w 3938552"/>
                <a:gd name="connsiteY37" fmla="*/ 3023786 h 3708458"/>
                <a:gd name="connsiteX38" fmla="*/ 281376 w 3938552"/>
                <a:gd name="connsiteY38" fmla="*/ 2968127 h 3708458"/>
                <a:gd name="connsiteX39" fmla="*/ 50789 w 3938552"/>
                <a:gd name="connsiteY39" fmla="*/ 2880663 h 3708458"/>
                <a:gd name="connsiteX40" fmla="*/ 11032 w 3938552"/>
                <a:gd name="connsiteY40" fmla="*/ 2825004 h 3708458"/>
                <a:gd name="connsiteX41" fmla="*/ 201863 w 3938552"/>
                <a:gd name="connsiteY41" fmla="*/ 2713685 h 3708458"/>
                <a:gd name="connsiteX42" fmla="*/ 305230 w 3938552"/>
                <a:gd name="connsiteY42" fmla="*/ 2681880 h 3708458"/>
                <a:gd name="connsiteX43" fmla="*/ 3081 w 3938552"/>
                <a:gd name="connsiteY43" fmla="*/ 2467195 h 3708458"/>
                <a:gd name="connsiteX44" fmla="*/ 217766 w 3938552"/>
                <a:gd name="connsiteY44" fmla="*/ 2395633 h 3708458"/>
                <a:gd name="connsiteX45" fmla="*/ 130302 w 3938552"/>
                <a:gd name="connsiteY45" fmla="*/ 2101435 h 3708458"/>
                <a:gd name="connsiteX46" fmla="*/ 146204 w 3938552"/>
                <a:gd name="connsiteY46" fmla="*/ 1735675 h 3708458"/>
                <a:gd name="connsiteX47" fmla="*/ 257522 w 3938552"/>
                <a:gd name="connsiteY47" fmla="*/ 1393769 h 3708458"/>
                <a:gd name="connsiteX48" fmla="*/ 432451 w 3938552"/>
                <a:gd name="connsiteY48" fmla="*/ 1099571 h 3708458"/>
                <a:gd name="connsiteX49" fmla="*/ 650339 w 3938552"/>
                <a:gd name="connsiteY49" fmla="*/ 835631 h 3708458"/>
                <a:gd name="connsiteX0" fmla="*/ 650339 w 3937292"/>
                <a:gd name="connsiteY0" fmla="*/ 835631 h 3708458"/>
                <a:gd name="connsiteX1" fmla="*/ 1028799 w 3937292"/>
                <a:gd name="connsiteY1" fmla="*/ 535028 h 3708458"/>
                <a:gd name="connsiteX2" fmla="*/ 1354802 w 3937292"/>
                <a:gd name="connsiteY2" fmla="*/ 336245 h 3708458"/>
                <a:gd name="connsiteX3" fmla="*/ 1736465 w 3937292"/>
                <a:gd name="connsiteY3" fmla="*/ 201073 h 3708458"/>
                <a:gd name="connsiteX4" fmla="*/ 2086322 w 3937292"/>
                <a:gd name="connsiteY4" fmla="*/ 161317 h 3708458"/>
                <a:gd name="connsiteX5" fmla="*/ 2372569 w 3937292"/>
                <a:gd name="connsiteY5" fmla="*/ 153365 h 3708458"/>
                <a:gd name="connsiteX6" fmla="*/ 2671572 w 3937292"/>
                <a:gd name="connsiteY6" fmla="*/ 226528 h 3708458"/>
                <a:gd name="connsiteX7" fmla="*/ 2759036 w 3937292"/>
                <a:gd name="connsiteY7" fmla="*/ 161317 h 3708458"/>
                <a:gd name="connsiteX8" fmla="*/ 2945063 w 3937292"/>
                <a:gd name="connsiteY8" fmla="*/ 34096 h 3708458"/>
                <a:gd name="connsiteX9" fmla="*/ 3247213 w 3937292"/>
                <a:gd name="connsiteY9" fmla="*/ 2291 h 3708458"/>
                <a:gd name="connsiteX10" fmla="*/ 3493703 w 3937292"/>
                <a:gd name="connsiteY10" fmla="*/ 81804 h 3708458"/>
                <a:gd name="connsiteX11" fmla="*/ 3493703 w 3937292"/>
                <a:gd name="connsiteY11" fmla="*/ 81804 h 3708458"/>
                <a:gd name="connsiteX12" fmla="*/ 3628875 w 3937292"/>
                <a:gd name="connsiteY12" fmla="*/ 145414 h 3708458"/>
                <a:gd name="connsiteX13" fmla="*/ 3724291 w 3937292"/>
                <a:gd name="connsiteY13" fmla="*/ 248781 h 3708458"/>
                <a:gd name="connsiteX14" fmla="*/ 3854659 w 3937292"/>
                <a:gd name="connsiteY14" fmla="*/ 457116 h 3708458"/>
                <a:gd name="connsiteX15" fmla="*/ 3881992 w 3937292"/>
                <a:gd name="connsiteY15" fmla="*/ 638174 h 3708458"/>
                <a:gd name="connsiteX16" fmla="*/ 3907171 w 3937292"/>
                <a:gd name="connsiteY16" fmla="*/ 725859 h 3708458"/>
                <a:gd name="connsiteX17" fmla="*/ 3883317 w 3937292"/>
                <a:gd name="connsiteY17" fmla="*/ 2316120 h 3708458"/>
                <a:gd name="connsiteX18" fmla="*/ 3931025 w 3937292"/>
                <a:gd name="connsiteY18" fmla="*/ 2467195 h 3708458"/>
                <a:gd name="connsiteX19" fmla="*/ 3931025 w 3937292"/>
                <a:gd name="connsiteY19" fmla="*/ 2777296 h 3708458"/>
                <a:gd name="connsiteX20" fmla="*/ 3878513 w 3937292"/>
                <a:gd name="connsiteY20" fmla="*/ 3127153 h 3708458"/>
                <a:gd name="connsiteX21" fmla="*/ 3692486 w 3937292"/>
                <a:gd name="connsiteY21" fmla="*/ 3421351 h 3708458"/>
                <a:gd name="connsiteX22" fmla="*/ 3263115 w 3937292"/>
                <a:gd name="connsiteY22" fmla="*/ 3651939 h 3708458"/>
                <a:gd name="connsiteX23" fmla="*/ 2841696 w 3937292"/>
                <a:gd name="connsiteY23" fmla="*/ 3699647 h 3708458"/>
                <a:gd name="connsiteX24" fmla="*/ 2412326 w 3937292"/>
                <a:gd name="connsiteY24" fmla="*/ 3620134 h 3708458"/>
                <a:gd name="connsiteX25" fmla="*/ 2340764 w 3937292"/>
                <a:gd name="connsiteY25" fmla="*/ 3707598 h 3708458"/>
                <a:gd name="connsiteX26" fmla="*/ 1879589 w 3937292"/>
                <a:gd name="connsiteY26" fmla="*/ 3659891 h 3708458"/>
                <a:gd name="connsiteX27" fmla="*/ 1474072 w 3937292"/>
                <a:gd name="connsiteY27" fmla="*/ 3580377 h 3708458"/>
                <a:gd name="connsiteX28" fmla="*/ 1402510 w 3937292"/>
                <a:gd name="connsiteY28" fmla="*/ 3421351 h 3708458"/>
                <a:gd name="connsiteX29" fmla="*/ 989042 w 3937292"/>
                <a:gd name="connsiteY29" fmla="*/ 3397497 h 3708458"/>
                <a:gd name="connsiteX30" fmla="*/ 965189 w 3937292"/>
                <a:gd name="connsiteY30" fmla="*/ 3500864 h 3708458"/>
                <a:gd name="connsiteX31" fmla="*/ 702795 w 3937292"/>
                <a:gd name="connsiteY31" fmla="*/ 3500864 h 3708458"/>
                <a:gd name="connsiteX32" fmla="*/ 583526 w 3937292"/>
                <a:gd name="connsiteY32" fmla="*/ 3469059 h 3708458"/>
                <a:gd name="connsiteX33" fmla="*/ 567623 w 3937292"/>
                <a:gd name="connsiteY33" fmla="*/ 3389546 h 3708458"/>
                <a:gd name="connsiteX34" fmla="*/ 273425 w 3937292"/>
                <a:gd name="connsiteY34" fmla="*/ 3397497 h 3708458"/>
                <a:gd name="connsiteX35" fmla="*/ 273425 w 3937292"/>
                <a:gd name="connsiteY35" fmla="*/ 3214617 h 3708458"/>
                <a:gd name="connsiteX36" fmla="*/ 583526 w 3937292"/>
                <a:gd name="connsiteY36" fmla="*/ 3206666 h 3708458"/>
                <a:gd name="connsiteX37" fmla="*/ 543769 w 3937292"/>
                <a:gd name="connsiteY37" fmla="*/ 3023786 h 3708458"/>
                <a:gd name="connsiteX38" fmla="*/ 281376 w 3937292"/>
                <a:gd name="connsiteY38" fmla="*/ 2968127 h 3708458"/>
                <a:gd name="connsiteX39" fmla="*/ 50789 w 3937292"/>
                <a:gd name="connsiteY39" fmla="*/ 2880663 h 3708458"/>
                <a:gd name="connsiteX40" fmla="*/ 11032 w 3937292"/>
                <a:gd name="connsiteY40" fmla="*/ 2825004 h 3708458"/>
                <a:gd name="connsiteX41" fmla="*/ 201863 w 3937292"/>
                <a:gd name="connsiteY41" fmla="*/ 2713685 h 3708458"/>
                <a:gd name="connsiteX42" fmla="*/ 305230 w 3937292"/>
                <a:gd name="connsiteY42" fmla="*/ 2681880 h 3708458"/>
                <a:gd name="connsiteX43" fmla="*/ 3081 w 3937292"/>
                <a:gd name="connsiteY43" fmla="*/ 2467195 h 3708458"/>
                <a:gd name="connsiteX44" fmla="*/ 217766 w 3937292"/>
                <a:gd name="connsiteY44" fmla="*/ 2395633 h 3708458"/>
                <a:gd name="connsiteX45" fmla="*/ 130302 w 3937292"/>
                <a:gd name="connsiteY45" fmla="*/ 2101435 h 3708458"/>
                <a:gd name="connsiteX46" fmla="*/ 146204 w 3937292"/>
                <a:gd name="connsiteY46" fmla="*/ 1735675 h 3708458"/>
                <a:gd name="connsiteX47" fmla="*/ 257522 w 3937292"/>
                <a:gd name="connsiteY47" fmla="*/ 1393769 h 3708458"/>
                <a:gd name="connsiteX48" fmla="*/ 432451 w 3937292"/>
                <a:gd name="connsiteY48" fmla="*/ 1099571 h 3708458"/>
                <a:gd name="connsiteX49" fmla="*/ 650339 w 3937292"/>
                <a:gd name="connsiteY49" fmla="*/ 835631 h 3708458"/>
                <a:gd name="connsiteX0" fmla="*/ 650339 w 3952523"/>
                <a:gd name="connsiteY0" fmla="*/ 835631 h 3708458"/>
                <a:gd name="connsiteX1" fmla="*/ 1028799 w 3952523"/>
                <a:gd name="connsiteY1" fmla="*/ 535028 h 3708458"/>
                <a:gd name="connsiteX2" fmla="*/ 1354802 w 3952523"/>
                <a:gd name="connsiteY2" fmla="*/ 336245 h 3708458"/>
                <a:gd name="connsiteX3" fmla="*/ 1736465 w 3952523"/>
                <a:gd name="connsiteY3" fmla="*/ 201073 h 3708458"/>
                <a:gd name="connsiteX4" fmla="*/ 2086322 w 3952523"/>
                <a:gd name="connsiteY4" fmla="*/ 161317 h 3708458"/>
                <a:gd name="connsiteX5" fmla="*/ 2372569 w 3952523"/>
                <a:gd name="connsiteY5" fmla="*/ 153365 h 3708458"/>
                <a:gd name="connsiteX6" fmla="*/ 2671572 w 3952523"/>
                <a:gd name="connsiteY6" fmla="*/ 226528 h 3708458"/>
                <a:gd name="connsiteX7" fmla="*/ 2759036 w 3952523"/>
                <a:gd name="connsiteY7" fmla="*/ 161317 h 3708458"/>
                <a:gd name="connsiteX8" fmla="*/ 2945063 w 3952523"/>
                <a:gd name="connsiteY8" fmla="*/ 34096 h 3708458"/>
                <a:gd name="connsiteX9" fmla="*/ 3247213 w 3952523"/>
                <a:gd name="connsiteY9" fmla="*/ 2291 h 3708458"/>
                <a:gd name="connsiteX10" fmla="*/ 3493703 w 3952523"/>
                <a:gd name="connsiteY10" fmla="*/ 81804 h 3708458"/>
                <a:gd name="connsiteX11" fmla="*/ 3493703 w 3952523"/>
                <a:gd name="connsiteY11" fmla="*/ 81804 h 3708458"/>
                <a:gd name="connsiteX12" fmla="*/ 3628875 w 3952523"/>
                <a:gd name="connsiteY12" fmla="*/ 145414 h 3708458"/>
                <a:gd name="connsiteX13" fmla="*/ 3724291 w 3952523"/>
                <a:gd name="connsiteY13" fmla="*/ 248781 h 3708458"/>
                <a:gd name="connsiteX14" fmla="*/ 3854659 w 3952523"/>
                <a:gd name="connsiteY14" fmla="*/ 457116 h 3708458"/>
                <a:gd name="connsiteX15" fmla="*/ 3881992 w 3952523"/>
                <a:gd name="connsiteY15" fmla="*/ 638174 h 3708458"/>
                <a:gd name="connsiteX16" fmla="*/ 3907171 w 3952523"/>
                <a:gd name="connsiteY16" fmla="*/ 725859 h 3708458"/>
                <a:gd name="connsiteX17" fmla="*/ 3883317 w 3952523"/>
                <a:gd name="connsiteY17" fmla="*/ 2316120 h 3708458"/>
                <a:gd name="connsiteX18" fmla="*/ 3931025 w 3952523"/>
                <a:gd name="connsiteY18" fmla="*/ 2467195 h 3708458"/>
                <a:gd name="connsiteX19" fmla="*/ 3950075 w 3952523"/>
                <a:gd name="connsiteY19" fmla="*/ 2777296 h 3708458"/>
                <a:gd name="connsiteX20" fmla="*/ 3878513 w 3952523"/>
                <a:gd name="connsiteY20" fmla="*/ 3127153 h 3708458"/>
                <a:gd name="connsiteX21" fmla="*/ 3692486 w 3952523"/>
                <a:gd name="connsiteY21" fmla="*/ 3421351 h 3708458"/>
                <a:gd name="connsiteX22" fmla="*/ 3263115 w 3952523"/>
                <a:gd name="connsiteY22" fmla="*/ 3651939 h 3708458"/>
                <a:gd name="connsiteX23" fmla="*/ 2841696 w 3952523"/>
                <a:gd name="connsiteY23" fmla="*/ 3699647 h 3708458"/>
                <a:gd name="connsiteX24" fmla="*/ 2412326 w 3952523"/>
                <a:gd name="connsiteY24" fmla="*/ 3620134 h 3708458"/>
                <a:gd name="connsiteX25" fmla="*/ 2340764 w 3952523"/>
                <a:gd name="connsiteY25" fmla="*/ 3707598 h 3708458"/>
                <a:gd name="connsiteX26" fmla="*/ 1879589 w 3952523"/>
                <a:gd name="connsiteY26" fmla="*/ 3659891 h 3708458"/>
                <a:gd name="connsiteX27" fmla="*/ 1474072 w 3952523"/>
                <a:gd name="connsiteY27" fmla="*/ 3580377 h 3708458"/>
                <a:gd name="connsiteX28" fmla="*/ 1402510 w 3952523"/>
                <a:gd name="connsiteY28" fmla="*/ 3421351 h 3708458"/>
                <a:gd name="connsiteX29" fmla="*/ 989042 w 3952523"/>
                <a:gd name="connsiteY29" fmla="*/ 3397497 h 3708458"/>
                <a:gd name="connsiteX30" fmla="*/ 965189 w 3952523"/>
                <a:gd name="connsiteY30" fmla="*/ 3500864 h 3708458"/>
                <a:gd name="connsiteX31" fmla="*/ 702795 w 3952523"/>
                <a:gd name="connsiteY31" fmla="*/ 3500864 h 3708458"/>
                <a:gd name="connsiteX32" fmla="*/ 583526 w 3952523"/>
                <a:gd name="connsiteY32" fmla="*/ 3469059 h 3708458"/>
                <a:gd name="connsiteX33" fmla="*/ 567623 w 3952523"/>
                <a:gd name="connsiteY33" fmla="*/ 3389546 h 3708458"/>
                <a:gd name="connsiteX34" fmla="*/ 273425 w 3952523"/>
                <a:gd name="connsiteY34" fmla="*/ 3397497 h 3708458"/>
                <a:gd name="connsiteX35" fmla="*/ 273425 w 3952523"/>
                <a:gd name="connsiteY35" fmla="*/ 3214617 h 3708458"/>
                <a:gd name="connsiteX36" fmla="*/ 583526 w 3952523"/>
                <a:gd name="connsiteY36" fmla="*/ 3206666 h 3708458"/>
                <a:gd name="connsiteX37" fmla="*/ 543769 w 3952523"/>
                <a:gd name="connsiteY37" fmla="*/ 3023786 h 3708458"/>
                <a:gd name="connsiteX38" fmla="*/ 281376 w 3952523"/>
                <a:gd name="connsiteY38" fmla="*/ 2968127 h 3708458"/>
                <a:gd name="connsiteX39" fmla="*/ 50789 w 3952523"/>
                <a:gd name="connsiteY39" fmla="*/ 2880663 h 3708458"/>
                <a:gd name="connsiteX40" fmla="*/ 11032 w 3952523"/>
                <a:gd name="connsiteY40" fmla="*/ 2825004 h 3708458"/>
                <a:gd name="connsiteX41" fmla="*/ 201863 w 3952523"/>
                <a:gd name="connsiteY41" fmla="*/ 2713685 h 3708458"/>
                <a:gd name="connsiteX42" fmla="*/ 305230 w 3952523"/>
                <a:gd name="connsiteY42" fmla="*/ 2681880 h 3708458"/>
                <a:gd name="connsiteX43" fmla="*/ 3081 w 3952523"/>
                <a:gd name="connsiteY43" fmla="*/ 2467195 h 3708458"/>
                <a:gd name="connsiteX44" fmla="*/ 217766 w 3952523"/>
                <a:gd name="connsiteY44" fmla="*/ 2395633 h 3708458"/>
                <a:gd name="connsiteX45" fmla="*/ 130302 w 3952523"/>
                <a:gd name="connsiteY45" fmla="*/ 2101435 h 3708458"/>
                <a:gd name="connsiteX46" fmla="*/ 146204 w 3952523"/>
                <a:gd name="connsiteY46" fmla="*/ 1735675 h 3708458"/>
                <a:gd name="connsiteX47" fmla="*/ 257522 w 3952523"/>
                <a:gd name="connsiteY47" fmla="*/ 1393769 h 3708458"/>
                <a:gd name="connsiteX48" fmla="*/ 432451 w 3952523"/>
                <a:gd name="connsiteY48" fmla="*/ 1099571 h 3708458"/>
                <a:gd name="connsiteX49" fmla="*/ 650339 w 3952523"/>
                <a:gd name="connsiteY49" fmla="*/ 835631 h 3708458"/>
                <a:gd name="connsiteX0" fmla="*/ 650339 w 3952523"/>
                <a:gd name="connsiteY0" fmla="*/ 835631 h 3708458"/>
                <a:gd name="connsiteX1" fmla="*/ 1028799 w 3952523"/>
                <a:gd name="connsiteY1" fmla="*/ 535028 h 3708458"/>
                <a:gd name="connsiteX2" fmla="*/ 1354802 w 3952523"/>
                <a:gd name="connsiteY2" fmla="*/ 336245 h 3708458"/>
                <a:gd name="connsiteX3" fmla="*/ 1736465 w 3952523"/>
                <a:gd name="connsiteY3" fmla="*/ 201073 h 3708458"/>
                <a:gd name="connsiteX4" fmla="*/ 2086322 w 3952523"/>
                <a:gd name="connsiteY4" fmla="*/ 161317 h 3708458"/>
                <a:gd name="connsiteX5" fmla="*/ 2372569 w 3952523"/>
                <a:gd name="connsiteY5" fmla="*/ 153365 h 3708458"/>
                <a:gd name="connsiteX6" fmla="*/ 2671572 w 3952523"/>
                <a:gd name="connsiteY6" fmla="*/ 226528 h 3708458"/>
                <a:gd name="connsiteX7" fmla="*/ 2759036 w 3952523"/>
                <a:gd name="connsiteY7" fmla="*/ 161317 h 3708458"/>
                <a:gd name="connsiteX8" fmla="*/ 2945063 w 3952523"/>
                <a:gd name="connsiteY8" fmla="*/ 34096 h 3708458"/>
                <a:gd name="connsiteX9" fmla="*/ 3247213 w 3952523"/>
                <a:gd name="connsiteY9" fmla="*/ 2291 h 3708458"/>
                <a:gd name="connsiteX10" fmla="*/ 3493703 w 3952523"/>
                <a:gd name="connsiteY10" fmla="*/ 81804 h 3708458"/>
                <a:gd name="connsiteX11" fmla="*/ 3493703 w 3952523"/>
                <a:gd name="connsiteY11" fmla="*/ 81804 h 3708458"/>
                <a:gd name="connsiteX12" fmla="*/ 3628875 w 3952523"/>
                <a:gd name="connsiteY12" fmla="*/ 145414 h 3708458"/>
                <a:gd name="connsiteX13" fmla="*/ 3724291 w 3952523"/>
                <a:gd name="connsiteY13" fmla="*/ 248781 h 3708458"/>
                <a:gd name="connsiteX14" fmla="*/ 3854659 w 3952523"/>
                <a:gd name="connsiteY14" fmla="*/ 457116 h 3708458"/>
                <a:gd name="connsiteX15" fmla="*/ 3881992 w 3952523"/>
                <a:gd name="connsiteY15" fmla="*/ 638174 h 3708458"/>
                <a:gd name="connsiteX16" fmla="*/ 3907171 w 3952523"/>
                <a:gd name="connsiteY16" fmla="*/ 725859 h 3708458"/>
                <a:gd name="connsiteX17" fmla="*/ 3883317 w 3952523"/>
                <a:gd name="connsiteY17" fmla="*/ 2316120 h 3708458"/>
                <a:gd name="connsiteX18" fmla="*/ 3931025 w 3952523"/>
                <a:gd name="connsiteY18" fmla="*/ 2530695 h 3708458"/>
                <a:gd name="connsiteX19" fmla="*/ 3950075 w 3952523"/>
                <a:gd name="connsiteY19" fmla="*/ 2777296 h 3708458"/>
                <a:gd name="connsiteX20" fmla="*/ 3878513 w 3952523"/>
                <a:gd name="connsiteY20" fmla="*/ 3127153 h 3708458"/>
                <a:gd name="connsiteX21" fmla="*/ 3692486 w 3952523"/>
                <a:gd name="connsiteY21" fmla="*/ 3421351 h 3708458"/>
                <a:gd name="connsiteX22" fmla="*/ 3263115 w 3952523"/>
                <a:gd name="connsiteY22" fmla="*/ 3651939 h 3708458"/>
                <a:gd name="connsiteX23" fmla="*/ 2841696 w 3952523"/>
                <a:gd name="connsiteY23" fmla="*/ 3699647 h 3708458"/>
                <a:gd name="connsiteX24" fmla="*/ 2412326 w 3952523"/>
                <a:gd name="connsiteY24" fmla="*/ 3620134 h 3708458"/>
                <a:gd name="connsiteX25" fmla="*/ 2340764 w 3952523"/>
                <a:gd name="connsiteY25" fmla="*/ 3707598 h 3708458"/>
                <a:gd name="connsiteX26" fmla="*/ 1879589 w 3952523"/>
                <a:gd name="connsiteY26" fmla="*/ 3659891 h 3708458"/>
                <a:gd name="connsiteX27" fmla="*/ 1474072 w 3952523"/>
                <a:gd name="connsiteY27" fmla="*/ 3580377 h 3708458"/>
                <a:gd name="connsiteX28" fmla="*/ 1402510 w 3952523"/>
                <a:gd name="connsiteY28" fmla="*/ 3421351 h 3708458"/>
                <a:gd name="connsiteX29" fmla="*/ 989042 w 3952523"/>
                <a:gd name="connsiteY29" fmla="*/ 3397497 h 3708458"/>
                <a:gd name="connsiteX30" fmla="*/ 965189 w 3952523"/>
                <a:gd name="connsiteY30" fmla="*/ 3500864 h 3708458"/>
                <a:gd name="connsiteX31" fmla="*/ 702795 w 3952523"/>
                <a:gd name="connsiteY31" fmla="*/ 3500864 h 3708458"/>
                <a:gd name="connsiteX32" fmla="*/ 583526 w 3952523"/>
                <a:gd name="connsiteY32" fmla="*/ 3469059 h 3708458"/>
                <a:gd name="connsiteX33" fmla="*/ 567623 w 3952523"/>
                <a:gd name="connsiteY33" fmla="*/ 3389546 h 3708458"/>
                <a:gd name="connsiteX34" fmla="*/ 273425 w 3952523"/>
                <a:gd name="connsiteY34" fmla="*/ 3397497 h 3708458"/>
                <a:gd name="connsiteX35" fmla="*/ 273425 w 3952523"/>
                <a:gd name="connsiteY35" fmla="*/ 3214617 h 3708458"/>
                <a:gd name="connsiteX36" fmla="*/ 583526 w 3952523"/>
                <a:gd name="connsiteY36" fmla="*/ 3206666 h 3708458"/>
                <a:gd name="connsiteX37" fmla="*/ 543769 w 3952523"/>
                <a:gd name="connsiteY37" fmla="*/ 3023786 h 3708458"/>
                <a:gd name="connsiteX38" fmla="*/ 281376 w 3952523"/>
                <a:gd name="connsiteY38" fmla="*/ 2968127 h 3708458"/>
                <a:gd name="connsiteX39" fmla="*/ 50789 w 3952523"/>
                <a:gd name="connsiteY39" fmla="*/ 2880663 h 3708458"/>
                <a:gd name="connsiteX40" fmla="*/ 11032 w 3952523"/>
                <a:gd name="connsiteY40" fmla="*/ 2825004 h 3708458"/>
                <a:gd name="connsiteX41" fmla="*/ 201863 w 3952523"/>
                <a:gd name="connsiteY41" fmla="*/ 2713685 h 3708458"/>
                <a:gd name="connsiteX42" fmla="*/ 305230 w 3952523"/>
                <a:gd name="connsiteY42" fmla="*/ 2681880 h 3708458"/>
                <a:gd name="connsiteX43" fmla="*/ 3081 w 3952523"/>
                <a:gd name="connsiteY43" fmla="*/ 2467195 h 3708458"/>
                <a:gd name="connsiteX44" fmla="*/ 217766 w 3952523"/>
                <a:gd name="connsiteY44" fmla="*/ 2395633 h 3708458"/>
                <a:gd name="connsiteX45" fmla="*/ 130302 w 3952523"/>
                <a:gd name="connsiteY45" fmla="*/ 2101435 h 3708458"/>
                <a:gd name="connsiteX46" fmla="*/ 146204 w 3952523"/>
                <a:gd name="connsiteY46" fmla="*/ 1735675 h 3708458"/>
                <a:gd name="connsiteX47" fmla="*/ 257522 w 3952523"/>
                <a:gd name="connsiteY47" fmla="*/ 1393769 h 3708458"/>
                <a:gd name="connsiteX48" fmla="*/ 432451 w 3952523"/>
                <a:gd name="connsiteY48" fmla="*/ 1099571 h 3708458"/>
                <a:gd name="connsiteX49" fmla="*/ 650339 w 3952523"/>
                <a:gd name="connsiteY49" fmla="*/ 835631 h 3708458"/>
                <a:gd name="connsiteX0" fmla="*/ 650339 w 3952523"/>
                <a:gd name="connsiteY0" fmla="*/ 835631 h 3702244"/>
                <a:gd name="connsiteX1" fmla="*/ 1028799 w 3952523"/>
                <a:gd name="connsiteY1" fmla="*/ 535028 h 3702244"/>
                <a:gd name="connsiteX2" fmla="*/ 1354802 w 3952523"/>
                <a:gd name="connsiteY2" fmla="*/ 336245 h 3702244"/>
                <a:gd name="connsiteX3" fmla="*/ 1736465 w 3952523"/>
                <a:gd name="connsiteY3" fmla="*/ 201073 h 3702244"/>
                <a:gd name="connsiteX4" fmla="*/ 2086322 w 3952523"/>
                <a:gd name="connsiteY4" fmla="*/ 161317 h 3702244"/>
                <a:gd name="connsiteX5" fmla="*/ 2372569 w 3952523"/>
                <a:gd name="connsiteY5" fmla="*/ 153365 h 3702244"/>
                <a:gd name="connsiteX6" fmla="*/ 2671572 w 3952523"/>
                <a:gd name="connsiteY6" fmla="*/ 226528 h 3702244"/>
                <a:gd name="connsiteX7" fmla="*/ 2759036 w 3952523"/>
                <a:gd name="connsiteY7" fmla="*/ 161317 h 3702244"/>
                <a:gd name="connsiteX8" fmla="*/ 2945063 w 3952523"/>
                <a:gd name="connsiteY8" fmla="*/ 34096 h 3702244"/>
                <a:gd name="connsiteX9" fmla="*/ 3247213 w 3952523"/>
                <a:gd name="connsiteY9" fmla="*/ 2291 h 3702244"/>
                <a:gd name="connsiteX10" fmla="*/ 3493703 w 3952523"/>
                <a:gd name="connsiteY10" fmla="*/ 81804 h 3702244"/>
                <a:gd name="connsiteX11" fmla="*/ 3493703 w 3952523"/>
                <a:gd name="connsiteY11" fmla="*/ 81804 h 3702244"/>
                <a:gd name="connsiteX12" fmla="*/ 3628875 w 3952523"/>
                <a:gd name="connsiteY12" fmla="*/ 145414 h 3702244"/>
                <a:gd name="connsiteX13" fmla="*/ 3724291 w 3952523"/>
                <a:gd name="connsiteY13" fmla="*/ 248781 h 3702244"/>
                <a:gd name="connsiteX14" fmla="*/ 3854659 w 3952523"/>
                <a:gd name="connsiteY14" fmla="*/ 457116 h 3702244"/>
                <a:gd name="connsiteX15" fmla="*/ 3881992 w 3952523"/>
                <a:gd name="connsiteY15" fmla="*/ 638174 h 3702244"/>
                <a:gd name="connsiteX16" fmla="*/ 3907171 w 3952523"/>
                <a:gd name="connsiteY16" fmla="*/ 725859 h 3702244"/>
                <a:gd name="connsiteX17" fmla="*/ 3883317 w 3952523"/>
                <a:gd name="connsiteY17" fmla="*/ 2316120 h 3702244"/>
                <a:gd name="connsiteX18" fmla="*/ 3931025 w 3952523"/>
                <a:gd name="connsiteY18" fmla="*/ 2530695 h 3702244"/>
                <a:gd name="connsiteX19" fmla="*/ 3950075 w 3952523"/>
                <a:gd name="connsiteY19" fmla="*/ 2777296 h 3702244"/>
                <a:gd name="connsiteX20" fmla="*/ 3878513 w 3952523"/>
                <a:gd name="connsiteY20" fmla="*/ 3127153 h 3702244"/>
                <a:gd name="connsiteX21" fmla="*/ 3692486 w 3952523"/>
                <a:gd name="connsiteY21" fmla="*/ 3421351 h 3702244"/>
                <a:gd name="connsiteX22" fmla="*/ 3263115 w 3952523"/>
                <a:gd name="connsiteY22" fmla="*/ 3651939 h 3702244"/>
                <a:gd name="connsiteX23" fmla="*/ 2841696 w 3952523"/>
                <a:gd name="connsiteY23" fmla="*/ 3699647 h 3702244"/>
                <a:gd name="connsiteX24" fmla="*/ 2412326 w 3952523"/>
                <a:gd name="connsiteY24" fmla="*/ 3620134 h 3702244"/>
                <a:gd name="connsiteX25" fmla="*/ 2296314 w 3952523"/>
                <a:gd name="connsiteY25" fmla="*/ 3701248 h 3702244"/>
                <a:gd name="connsiteX26" fmla="*/ 1879589 w 3952523"/>
                <a:gd name="connsiteY26" fmla="*/ 3659891 h 3702244"/>
                <a:gd name="connsiteX27" fmla="*/ 1474072 w 3952523"/>
                <a:gd name="connsiteY27" fmla="*/ 3580377 h 3702244"/>
                <a:gd name="connsiteX28" fmla="*/ 1402510 w 3952523"/>
                <a:gd name="connsiteY28" fmla="*/ 3421351 h 3702244"/>
                <a:gd name="connsiteX29" fmla="*/ 989042 w 3952523"/>
                <a:gd name="connsiteY29" fmla="*/ 3397497 h 3702244"/>
                <a:gd name="connsiteX30" fmla="*/ 965189 w 3952523"/>
                <a:gd name="connsiteY30" fmla="*/ 3500864 h 3702244"/>
                <a:gd name="connsiteX31" fmla="*/ 702795 w 3952523"/>
                <a:gd name="connsiteY31" fmla="*/ 3500864 h 3702244"/>
                <a:gd name="connsiteX32" fmla="*/ 583526 w 3952523"/>
                <a:gd name="connsiteY32" fmla="*/ 3469059 h 3702244"/>
                <a:gd name="connsiteX33" fmla="*/ 567623 w 3952523"/>
                <a:gd name="connsiteY33" fmla="*/ 3389546 h 3702244"/>
                <a:gd name="connsiteX34" fmla="*/ 273425 w 3952523"/>
                <a:gd name="connsiteY34" fmla="*/ 3397497 h 3702244"/>
                <a:gd name="connsiteX35" fmla="*/ 273425 w 3952523"/>
                <a:gd name="connsiteY35" fmla="*/ 3214617 h 3702244"/>
                <a:gd name="connsiteX36" fmla="*/ 583526 w 3952523"/>
                <a:gd name="connsiteY36" fmla="*/ 3206666 h 3702244"/>
                <a:gd name="connsiteX37" fmla="*/ 543769 w 3952523"/>
                <a:gd name="connsiteY37" fmla="*/ 3023786 h 3702244"/>
                <a:gd name="connsiteX38" fmla="*/ 281376 w 3952523"/>
                <a:gd name="connsiteY38" fmla="*/ 2968127 h 3702244"/>
                <a:gd name="connsiteX39" fmla="*/ 50789 w 3952523"/>
                <a:gd name="connsiteY39" fmla="*/ 2880663 h 3702244"/>
                <a:gd name="connsiteX40" fmla="*/ 11032 w 3952523"/>
                <a:gd name="connsiteY40" fmla="*/ 2825004 h 3702244"/>
                <a:gd name="connsiteX41" fmla="*/ 201863 w 3952523"/>
                <a:gd name="connsiteY41" fmla="*/ 2713685 h 3702244"/>
                <a:gd name="connsiteX42" fmla="*/ 305230 w 3952523"/>
                <a:gd name="connsiteY42" fmla="*/ 2681880 h 3702244"/>
                <a:gd name="connsiteX43" fmla="*/ 3081 w 3952523"/>
                <a:gd name="connsiteY43" fmla="*/ 2467195 h 3702244"/>
                <a:gd name="connsiteX44" fmla="*/ 217766 w 3952523"/>
                <a:gd name="connsiteY44" fmla="*/ 2395633 h 3702244"/>
                <a:gd name="connsiteX45" fmla="*/ 130302 w 3952523"/>
                <a:gd name="connsiteY45" fmla="*/ 2101435 h 3702244"/>
                <a:gd name="connsiteX46" fmla="*/ 146204 w 3952523"/>
                <a:gd name="connsiteY46" fmla="*/ 1735675 h 3702244"/>
                <a:gd name="connsiteX47" fmla="*/ 257522 w 3952523"/>
                <a:gd name="connsiteY47" fmla="*/ 1393769 h 3702244"/>
                <a:gd name="connsiteX48" fmla="*/ 432451 w 3952523"/>
                <a:gd name="connsiteY48" fmla="*/ 1099571 h 3702244"/>
                <a:gd name="connsiteX49" fmla="*/ 650339 w 3952523"/>
                <a:gd name="connsiteY49" fmla="*/ 835631 h 3702244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2795 w 3952523"/>
                <a:gd name="connsiteY31" fmla="*/ 3500864 h 3702215"/>
                <a:gd name="connsiteX32" fmla="*/ 583526 w 3952523"/>
                <a:gd name="connsiteY32" fmla="*/ 3469059 h 3702215"/>
                <a:gd name="connsiteX33" fmla="*/ 567623 w 3952523"/>
                <a:gd name="connsiteY33" fmla="*/ 3389546 h 3702215"/>
                <a:gd name="connsiteX34" fmla="*/ 273425 w 3952523"/>
                <a:gd name="connsiteY34" fmla="*/ 3397497 h 3702215"/>
                <a:gd name="connsiteX35" fmla="*/ 273425 w 3952523"/>
                <a:gd name="connsiteY35" fmla="*/ 32146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2795 w 3952523"/>
                <a:gd name="connsiteY31" fmla="*/ 35008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273425 w 3952523"/>
                <a:gd name="connsiteY34" fmla="*/ 3397497 h 3702215"/>
                <a:gd name="connsiteX35" fmla="*/ 273425 w 3952523"/>
                <a:gd name="connsiteY35" fmla="*/ 32146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273425 w 3952523"/>
                <a:gd name="connsiteY34" fmla="*/ 3397497 h 3702215"/>
                <a:gd name="connsiteX35" fmla="*/ 273425 w 3952523"/>
                <a:gd name="connsiteY35" fmla="*/ 32146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273425 w 3952523"/>
                <a:gd name="connsiteY35" fmla="*/ 32146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901042 w 3952523"/>
                <a:gd name="connsiteY15" fmla="*/ 63182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901042 w 3952523"/>
                <a:gd name="connsiteY15" fmla="*/ 631824 h 3702215"/>
                <a:gd name="connsiteX16" fmla="*/ 38944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901042 w 3952523"/>
                <a:gd name="connsiteY15" fmla="*/ 631824 h 3702215"/>
                <a:gd name="connsiteX16" fmla="*/ 3913521 w 3952523"/>
                <a:gd name="connsiteY16" fmla="*/ 7385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901042 w 3952523"/>
                <a:gd name="connsiteY15" fmla="*/ 625474 h 3702215"/>
                <a:gd name="connsiteX16" fmla="*/ 3913521 w 3952523"/>
                <a:gd name="connsiteY16" fmla="*/ 7385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8342 w 3952523"/>
                <a:gd name="connsiteY15" fmla="*/ 625474 h 3702215"/>
                <a:gd name="connsiteX16" fmla="*/ 3913521 w 3952523"/>
                <a:gd name="connsiteY16" fmla="*/ 7385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8342 w 3952523"/>
                <a:gd name="connsiteY15" fmla="*/ 625474 h 3702215"/>
                <a:gd name="connsiteX16" fmla="*/ 3881771 w 3952523"/>
                <a:gd name="connsiteY16" fmla="*/ 7385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1674"/>
                <a:gd name="connsiteY0" fmla="*/ 835631 h 3702215"/>
                <a:gd name="connsiteX1" fmla="*/ 1028799 w 3951674"/>
                <a:gd name="connsiteY1" fmla="*/ 535028 h 3702215"/>
                <a:gd name="connsiteX2" fmla="*/ 1354802 w 3951674"/>
                <a:gd name="connsiteY2" fmla="*/ 336245 h 3702215"/>
                <a:gd name="connsiteX3" fmla="*/ 1736465 w 3951674"/>
                <a:gd name="connsiteY3" fmla="*/ 201073 h 3702215"/>
                <a:gd name="connsiteX4" fmla="*/ 2086322 w 3951674"/>
                <a:gd name="connsiteY4" fmla="*/ 161317 h 3702215"/>
                <a:gd name="connsiteX5" fmla="*/ 2372569 w 3951674"/>
                <a:gd name="connsiteY5" fmla="*/ 153365 h 3702215"/>
                <a:gd name="connsiteX6" fmla="*/ 2671572 w 3951674"/>
                <a:gd name="connsiteY6" fmla="*/ 226528 h 3702215"/>
                <a:gd name="connsiteX7" fmla="*/ 2759036 w 3951674"/>
                <a:gd name="connsiteY7" fmla="*/ 161317 h 3702215"/>
                <a:gd name="connsiteX8" fmla="*/ 2945063 w 3951674"/>
                <a:gd name="connsiteY8" fmla="*/ 34096 h 3702215"/>
                <a:gd name="connsiteX9" fmla="*/ 3247213 w 3951674"/>
                <a:gd name="connsiteY9" fmla="*/ 2291 h 3702215"/>
                <a:gd name="connsiteX10" fmla="*/ 3493703 w 3951674"/>
                <a:gd name="connsiteY10" fmla="*/ 81804 h 3702215"/>
                <a:gd name="connsiteX11" fmla="*/ 3493703 w 3951674"/>
                <a:gd name="connsiteY11" fmla="*/ 81804 h 3702215"/>
                <a:gd name="connsiteX12" fmla="*/ 3628875 w 3951674"/>
                <a:gd name="connsiteY12" fmla="*/ 145414 h 3702215"/>
                <a:gd name="connsiteX13" fmla="*/ 3724291 w 3951674"/>
                <a:gd name="connsiteY13" fmla="*/ 248781 h 3702215"/>
                <a:gd name="connsiteX14" fmla="*/ 3854659 w 3951674"/>
                <a:gd name="connsiteY14" fmla="*/ 457116 h 3702215"/>
                <a:gd name="connsiteX15" fmla="*/ 3888342 w 3951674"/>
                <a:gd name="connsiteY15" fmla="*/ 625474 h 3702215"/>
                <a:gd name="connsiteX16" fmla="*/ 3881771 w 3951674"/>
                <a:gd name="connsiteY16" fmla="*/ 738559 h 3702215"/>
                <a:gd name="connsiteX17" fmla="*/ 3883317 w 3951674"/>
                <a:gd name="connsiteY17" fmla="*/ 2316120 h 3702215"/>
                <a:gd name="connsiteX18" fmla="*/ 3924675 w 3951674"/>
                <a:gd name="connsiteY18" fmla="*/ 2473545 h 3702215"/>
                <a:gd name="connsiteX19" fmla="*/ 3950075 w 3951674"/>
                <a:gd name="connsiteY19" fmla="*/ 2777296 h 3702215"/>
                <a:gd name="connsiteX20" fmla="*/ 3878513 w 3951674"/>
                <a:gd name="connsiteY20" fmla="*/ 3127153 h 3702215"/>
                <a:gd name="connsiteX21" fmla="*/ 3692486 w 3951674"/>
                <a:gd name="connsiteY21" fmla="*/ 3421351 h 3702215"/>
                <a:gd name="connsiteX22" fmla="*/ 3263115 w 3951674"/>
                <a:gd name="connsiteY22" fmla="*/ 3651939 h 3702215"/>
                <a:gd name="connsiteX23" fmla="*/ 2841696 w 3951674"/>
                <a:gd name="connsiteY23" fmla="*/ 3699647 h 3702215"/>
                <a:gd name="connsiteX24" fmla="*/ 2412326 w 3951674"/>
                <a:gd name="connsiteY24" fmla="*/ 3620134 h 3702215"/>
                <a:gd name="connsiteX25" fmla="*/ 2296314 w 3951674"/>
                <a:gd name="connsiteY25" fmla="*/ 3701248 h 3702215"/>
                <a:gd name="connsiteX26" fmla="*/ 1879589 w 3951674"/>
                <a:gd name="connsiteY26" fmla="*/ 3659891 h 3702215"/>
                <a:gd name="connsiteX27" fmla="*/ 1518522 w 3951674"/>
                <a:gd name="connsiteY27" fmla="*/ 3586727 h 3702215"/>
                <a:gd name="connsiteX28" fmla="*/ 1402510 w 3951674"/>
                <a:gd name="connsiteY28" fmla="*/ 3421351 h 3702215"/>
                <a:gd name="connsiteX29" fmla="*/ 989042 w 3951674"/>
                <a:gd name="connsiteY29" fmla="*/ 3397497 h 3702215"/>
                <a:gd name="connsiteX30" fmla="*/ 965189 w 3951674"/>
                <a:gd name="connsiteY30" fmla="*/ 3500864 h 3702215"/>
                <a:gd name="connsiteX31" fmla="*/ 709145 w 3951674"/>
                <a:gd name="connsiteY31" fmla="*/ 3526264 h 3702215"/>
                <a:gd name="connsiteX32" fmla="*/ 583526 w 3951674"/>
                <a:gd name="connsiteY32" fmla="*/ 3500809 h 3702215"/>
                <a:gd name="connsiteX33" fmla="*/ 567623 w 3951674"/>
                <a:gd name="connsiteY33" fmla="*/ 3389546 h 3702215"/>
                <a:gd name="connsiteX34" fmla="*/ 317875 w 3951674"/>
                <a:gd name="connsiteY34" fmla="*/ 3359397 h 3702215"/>
                <a:gd name="connsiteX35" fmla="*/ 317875 w 3951674"/>
                <a:gd name="connsiteY35" fmla="*/ 3252717 h 3702215"/>
                <a:gd name="connsiteX36" fmla="*/ 583526 w 3951674"/>
                <a:gd name="connsiteY36" fmla="*/ 3206666 h 3702215"/>
                <a:gd name="connsiteX37" fmla="*/ 543769 w 3951674"/>
                <a:gd name="connsiteY37" fmla="*/ 3023786 h 3702215"/>
                <a:gd name="connsiteX38" fmla="*/ 281376 w 3951674"/>
                <a:gd name="connsiteY38" fmla="*/ 2968127 h 3702215"/>
                <a:gd name="connsiteX39" fmla="*/ 50789 w 3951674"/>
                <a:gd name="connsiteY39" fmla="*/ 2880663 h 3702215"/>
                <a:gd name="connsiteX40" fmla="*/ 11032 w 3951674"/>
                <a:gd name="connsiteY40" fmla="*/ 2825004 h 3702215"/>
                <a:gd name="connsiteX41" fmla="*/ 201863 w 3951674"/>
                <a:gd name="connsiteY41" fmla="*/ 2713685 h 3702215"/>
                <a:gd name="connsiteX42" fmla="*/ 305230 w 3951674"/>
                <a:gd name="connsiteY42" fmla="*/ 2681880 h 3702215"/>
                <a:gd name="connsiteX43" fmla="*/ 3081 w 3951674"/>
                <a:gd name="connsiteY43" fmla="*/ 2467195 h 3702215"/>
                <a:gd name="connsiteX44" fmla="*/ 217766 w 3951674"/>
                <a:gd name="connsiteY44" fmla="*/ 2395633 h 3702215"/>
                <a:gd name="connsiteX45" fmla="*/ 143002 w 3951674"/>
                <a:gd name="connsiteY45" fmla="*/ 2101435 h 3702215"/>
                <a:gd name="connsiteX46" fmla="*/ 146204 w 3951674"/>
                <a:gd name="connsiteY46" fmla="*/ 1735675 h 3702215"/>
                <a:gd name="connsiteX47" fmla="*/ 257522 w 3951674"/>
                <a:gd name="connsiteY47" fmla="*/ 1393769 h 3702215"/>
                <a:gd name="connsiteX48" fmla="*/ 432451 w 3951674"/>
                <a:gd name="connsiteY48" fmla="*/ 1099571 h 3702215"/>
                <a:gd name="connsiteX49" fmla="*/ 650339 w 3951674"/>
                <a:gd name="connsiteY49" fmla="*/ 835631 h 3702215"/>
                <a:gd name="connsiteX0" fmla="*/ 650339 w 3951441"/>
                <a:gd name="connsiteY0" fmla="*/ 835631 h 3702215"/>
                <a:gd name="connsiteX1" fmla="*/ 1028799 w 3951441"/>
                <a:gd name="connsiteY1" fmla="*/ 535028 h 3702215"/>
                <a:gd name="connsiteX2" fmla="*/ 1354802 w 3951441"/>
                <a:gd name="connsiteY2" fmla="*/ 336245 h 3702215"/>
                <a:gd name="connsiteX3" fmla="*/ 1736465 w 3951441"/>
                <a:gd name="connsiteY3" fmla="*/ 201073 h 3702215"/>
                <a:gd name="connsiteX4" fmla="*/ 2086322 w 3951441"/>
                <a:gd name="connsiteY4" fmla="*/ 161317 h 3702215"/>
                <a:gd name="connsiteX5" fmla="*/ 2372569 w 3951441"/>
                <a:gd name="connsiteY5" fmla="*/ 153365 h 3702215"/>
                <a:gd name="connsiteX6" fmla="*/ 2671572 w 3951441"/>
                <a:gd name="connsiteY6" fmla="*/ 226528 h 3702215"/>
                <a:gd name="connsiteX7" fmla="*/ 2759036 w 3951441"/>
                <a:gd name="connsiteY7" fmla="*/ 161317 h 3702215"/>
                <a:gd name="connsiteX8" fmla="*/ 2945063 w 3951441"/>
                <a:gd name="connsiteY8" fmla="*/ 34096 h 3702215"/>
                <a:gd name="connsiteX9" fmla="*/ 3247213 w 3951441"/>
                <a:gd name="connsiteY9" fmla="*/ 2291 h 3702215"/>
                <a:gd name="connsiteX10" fmla="*/ 3493703 w 3951441"/>
                <a:gd name="connsiteY10" fmla="*/ 81804 h 3702215"/>
                <a:gd name="connsiteX11" fmla="*/ 3493703 w 3951441"/>
                <a:gd name="connsiteY11" fmla="*/ 81804 h 3702215"/>
                <a:gd name="connsiteX12" fmla="*/ 3628875 w 3951441"/>
                <a:gd name="connsiteY12" fmla="*/ 145414 h 3702215"/>
                <a:gd name="connsiteX13" fmla="*/ 3724291 w 3951441"/>
                <a:gd name="connsiteY13" fmla="*/ 248781 h 3702215"/>
                <a:gd name="connsiteX14" fmla="*/ 3854659 w 3951441"/>
                <a:gd name="connsiteY14" fmla="*/ 457116 h 3702215"/>
                <a:gd name="connsiteX15" fmla="*/ 3888342 w 3951441"/>
                <a:gd name="connsiteY15" fmla="*/ 625474 h 3702215"/>
                <a:gd name="connsiteX16" fmla="*/ 3881771 w 3951441"/>
                <a:gd name="connsiteY16" fmla="*/ 738559 h 3702215"/>
                <a:gd name="connsiteX17" fmla="*/ 3883317 w 3951441"/>
                <a:gd name="connsiteY17" fmla="*/ 2316120 h 3702215"/>
                <a:gd name="connsiteX18" fmla="*/ 3913742 w 3951441"/>
                <a:gd name="connsiteY18" fmla="*/ 2403475 h 3702215"/>
                <a:gd name="connsiteX19" fmla="*/ 3924675 w 3951441"/>
                <a:gd name="connsiteY19" fmla="*/ 2473545 h 3702215"/>
                <a:gd name="connsiteX20" fmla="*/ 3950075 w 3951441"/>
                <a:gd name="connsiteY20" fmla="*/ 2777296 h 3702215"/>
                <a:gd name="connsiteX21" fmla="*/ 3878513 w 3951441"/>
                <a:gd name="connsiteY21" fmla="*/ 3127153 h 3702215"/>
                <a:gd name="connsiteX22" fmla="*/ 3692486 w 3951441"/>
                <a:gd name="connsiteY22" fmla="*/ 3421351 h 3702215"/>
                <a:gd name="connsiteX23" fmla="*/ 3263115 w 3951441"/>
                <a:gd name="connsiteY23" fmla="*/ 3651939 h 3702215"/>
                <a:gd name="connsiteX24" fmla="*/ 2841696 w 3951441"/>
                <a:gd name="connsiteY24" fmla="*/ 3699647 h 3702215"/>
                <a:gd name="connsiteX25" fmla="*/ 2412326 w 3951441"/>
                <a:gd name="connsiteY25" fmla="*/ 3620134 h 3702215"/>
                <a:gd name="connsiteX26" fmla="*/ 2296314 w 3951441"/>
                <a:gd name="connsiteY26" fmla="*/ 3701248 h 3702215"/>
                <a:gd name="connsiteX27" fmla="*/ 1879589 w 3951441"/>
                <a:gd name="connsiteY27" fmla="*/ 3659891 h 3702215"/>
                <a:gd name="connsiteX28" fmla="*/ 1518522 w 3951441"/>
                <a:gd name="connsiteY28" fmla="*/ 3586727 h 3702215"/>
                <a:gd name="connsiteX29" fmla="*/ 1402510 w 3951441"/>
                <a:gd name="connsiteY29" fmla="*/ 3421351 h 3702215"/>
                <a:gd name="connsiteX30" fmla="*/ 989042 w 3951441"/>
                <a:gd name="connsiteY30" fmla="*/ 3397497 h 3702215"/>
                <a:gd name="connsiteX31" fmla="*/ 965189 w 3951441"/>
                <a:gd name="connsiteY31" fmla="*/ 3500864 h 3702215"/>
                <a:gd name="connsiteX32" fmla="*/ 709145 w 3951441"/>
                <a:gd name="connsiteY32" fmla="*/ 3526264 h 3702215"/>
                <a:gd name="connsiteX33" fmla="*/ 583526 w 3951441"/>
                <a:gd name="connsiteY33" fmla="*/ 3500809 h 3702215"/>
                <a:gd name="connsiteX34" fmla="*/ 567623 w 3951441"/>
                <a:gd name="connsiteY34" fmla="*/ 3389546 h 3702215"/>
                <a:gd name="connsiteX35" fmla="*/ 317875 w 3951441"/>
                <a:gd name="connsiteY35" fmla="*/ 3359397 h 3702215"/>
                <a:gd name="connsiteX36" fmla="*/ 317875 w 3951441"/>
                <a:gd name="connsiteY36" fmla="*/ 3252717 h 3702215"/>
                <a:gd name="connsiteX37" fmla="*/ 583526 w 3951441"/>
                <a:gd name="connsiteY37" fmla="*/ 3206666 h 3702215"/>
                <a:gd name="connsiteX38" fmla="*/ 543769 w 3951441"/>
                <a:gd name="connsiteY38" fmla="*/ 3023786 h 3702215"/>
                <a:gd name="connsiteX39" fmla="*/ 281376 w 3951441"/>
                <a:gd name="connsiteY39" fmla="*/ 2968127 h 3702215"/>
                <a:gd name="connsiteX40" fmla="*/ 50789 w 3951441"/>
                <a:gd name="connsiteY40" fmla="*/ 2880663 h 3702215"/>
                <a:gd name="connsiteX41" fmla="*/ 11032 w 3951441"/>
                <a:gd name="connsiteY41" fmla="*/ 2825004 h 3702215"/>
                <a:gd name="connsiteX42" fmla="*/ 201863 w 3951441"/>
                <a:gd name="connsiteY42" fmla="*/ 2713685 h 3702215"/>
                <a:gd name="connsiteX43" fmla="*/ 305230 w 3951441"/>
                <a:gd name="connsiteY43" fmla="*/ 2681880 h 3702215"/>
                <a:gd name="connsiteX44" fmla="*/ 3081 w 3951441"/>
                <a:gd name="connsiteY44" fmla="*/ 2467195 h 3702215"/>
                <a:gd name="connsiteX45" fmla="*/ 217766 w 3951441"/>
                <a:gd name="connsiteY45" fmla="*/ 2395633 h 3702215"/>
                <a:gd name="connsiteX46" fmla="*/ 143002 w 3951441"/>
                <a:gd name="connsiteY46" fmla="*/ 2101435 h 3702215"/>
                <a:gd name="connsiteX47" fmla="*/ 146204 w 3951441"/>
                <a:gd name="connsiteY47" fmla="*/ 1735675 h 3702215"/>
                <a:gd name="connsiteX48" fmla="*/ 257522 w 3951441"/>
                <a:gd name="connsiteY48" fmla="*/ 1393769 h 3702215"/>
                <a:gd name="connsiteX49" fmla="*/ 432451 w 3951441"/>
                <a:gd name="connsiteY49" fmla="*/ 1099571 h 3702215"/>
                <a:gd name="connsiteX50" fmla="*/ 650339 w 3951441"/>
                <a:gd name="connsiteY50" fmla="*/ 835631 h 3702215"/>
                <a:gd name="connsiteX0" fmla="*/ 650339 w 3951441"/>
                <a:gd name="connsiteY0" fmla="*/ 835631 h 3702215"/>
                <a:gd name="connsiteX1" fmla="*/ 1028799 w 3951441"/>
                <a:gd name="connsiteY1" fmla="*/ 535028 h 3702215"/>
                <a:gd name="connsiteX2" fmla="*/ 1354802 w 3951441"/>
                <a:gd name="connsiteY2" fmla="*/ 336245 h 3702215"/>
                <a:gd name="connsiteX3" fmla="*/ 1736465 w 3951441"/>
                <a:gd name="connsiteY3" fmla="*/ 201073 h 3702215"/>
                <a:gd name="connsiteX4" fmla="*/ 2086322 w 3951441"/>
                <a:gd name="connsiteY4" fmla="*/ 161317 h 3702215"/>
                <a:gd name="connsiteX5" fmla="*/ 2372569 w 3951441"/>
                <a:gd name="connsiteY5" fmla="*/ 153365 h 3702215"/>
                <a:gd name="connsiteX6" fmla="*/ 2671572 w 3951441"/>
                <a:gd name="connsiteY6" fmla="*/ 226528 h 3702215"/>
                <a:gd name="connsiteX7" fmla="*/ 2759036 w 3951441"/>
                <a:gd name="connsiteY7" fmla="*/ 161317 h 3702215"/>
                <a:gd name="connsiteX8" fmla="*/ 2945063 w 3951441"/>
                <a:gd name="connsiteY8" fmla="*/ 34096 h 3702215"/>
                <a:gd name="connsiteX9" fmla="*/ 3247213 w 3951441"/>
                <a:gd name="connsiteY9" fmla="*/ 2291 h 3702215"/>
                <a:gd name="connsiteX10" fmla="*/ 3493703 w 3951441"/>
                <a:gd name="connsiteY10" fmla="*/ 81804 h 3702215"/>
                <a:gd name="connsiteX11" fmla="*/ 3493703 w 3951441"/>
                <a:gd name="connsiteY11" fmla="*/ 81804 h 3702215"/>
                <a:gd name="connsiteX12" fmla="*/ 3628875 w 3951441"/>
                <a:gd name="connsiteY12" fmla="*/ 145414 h 3702215"/>
                <a:gd name="connsiteX13" fmla="*/ 3724291 w 3951441"/>
                <a:gd name="connsiteY13" fmla="*/ 248781 h 3702215"/>
                <a:gd name="connsiteX14" fmla="*/ 3854659 w 3951441"/>
                <a:gd name="connsiteY14" fmla="*/ 457116 h 3702215"/>
                <a:gd name="connsiteX15" fmla="*/ 3888342 w 3951441"/>
                <a:gd name="connsiteY15" fmla="*/ 625474 h 3702215"/>
                <a:gd name="connsiteX16" fmla="*/ 3881771 w 3951441"/>
                <a:gd name="connsiteY16" fmla="*/ 738559 h 3702215"/>
                <a:gd name="connsiteX17" fmla="*/ 3883317 w 3951441"/>
                <a:gd name="connsiteY17" fmla="*/ 2284370 h 3702215"/>
                <a:gd name="connsiteX18" fmla="*/ 3913742 w 3951441"/>
                <a:gd name="connsiteY18" fmla="*/ 2403475 h 3702215"/>
                <a:gd name="connsiteX19" fmla="*/ 3924675 w 3951441"/>
                <a:gd name="connsiteY19" fmla="*/ 2473545 h 3702215"/>
                <a:gd name="connsiteX20" fmla="*/ 3950075 w 3951441"/>
                <a:gd name="connsiteY20" fmla="*/ 2777296 h 3702215"/>
                <a:gd name="connsiteX21" fmla="*/ 3878513 w 3951441"/>
                <a:gd name="connsiteY21" fmla="*/ 3127153 h 3702215"/>
                <a:gd name="connsiteX22" fmla="*/ 3692486 w 3951441"/>
                <a:gd name="connsiteY22" fmla="*/ 3421351 h 3702215"/>
                <a:gd name="connsiteX23" fmla="*/ 3263115 w 3951441"/>
                <a:gd name="connsiteY23" fmla="*/ 3651939 h 3702215"/>
                <a:gd name="connsiteX24" fmla="*/ 2841696 w 3951441"/>
                <a:gd name="connsiteY24" fmla="*/ 3699647 h 3702215"/>
                <a:gd name="connsiteX25" fmla="*/ 2412326 w 3951441"/>
                <a:gd name="connsiteY25" fmla="*/ 3620134 h 3702215"/>
                <a:gd name="connsiteX26" fmla="*/ 2296314 w 3951441"/>
                <a:gd name="connsiteY26" fmla="*/ 3701248 h 3702215"/>
                <a:gd name="connsiteX27" fmla="*/ 1879589 w 3951441"/>
                <a:gd name="connsiteY27" fmla="*/ 3659891 h 3702215"/>
                <a:gd name="connsiteX28" fmla="*/ 1518522 w 3951441"/>
                <a:gd name="connsiteY28" fmla="*/ 3586727 h 3702215"/>
                <a:gd name="connsiteX29" fmla="*/ 1402510 w 3951441"/>
                <a:gd name="connsiteY29" fmla="*/ 3421351 h 3702215"/>
                <a:gd name="connsiteX30" fmla="*/ 989042 w 3951441"/>
                <a:gd name="connsiteY30" fmla="*/ 3397497 h 3702215"/>
                <a:gd name="connsiteX31" fmla="*/ 965189 w 3951441"/>
                <a:gd name="connsiteY31" fmla="*/ 3500864 h 3702215"/>
                <a:gd name="connsiteX32" fmla="*/ 709145 w 3951441"/>
                <a:gd name="connsiteY32" fmla="*/ 3526264 h 3702215"/>
                <a:gd name="connsiteX33" fmla="*/ 583526 w 3951441"/>
                <a:gd name="connsiteY33" fmla="*/ 3500809 h 3702215"/>
                <a:gd name="connsiteX34" fmla="*/ 567623 w 3951441"/>
                <a:gd name="connsiteY34" fmla="*/ 3389546 h 3702215"/>
                <a:gd name="connsiteX35" fmla="*/ 317875 w 3951441"/>
                <a:gd name="connsiteY35" fmla="*/ 3359397 h 3702215"/>
                <a:gd name="connsiteX36" fmla="*/ 317875 w 3951441"/>
                <a:gd name="connsiteY36" fmla="*/ 3252717 h 3702215"/>
                <a:gd name="connsiteX37" fmla="*/ 583526 w 3951441"/>
                <a:gd name="connsiteY37" fmla="*/ 3206666 h 3702215"/>
                <a:gd name="connsiteX38" fmla="*/ 543769 w 3951441"/>
                <a:gd name="connsiteY38" fmla="*/ 3023786 h 3702215"/>
                <a:gd name="connsiteX39" fmla="*/ 281376 w 3951441"/>
                <a:gd name="connsiteY39" fmla="*/ 2968127 h 3702215"/>
                <a:gd name="connsiteX40" fmla="*/ 50789 w 3951441"/>
                <a:gd name="connsiteY40" fmla="*/ 2880663 h 3702215"/>
                <a:gd name="connsiteX41" fmla="*/ 11032 w 3951441"/>
                <a:gd name="connsiteY41" fmla="*/ 2825004 h 3702215"/>
                <a:gd name="connsiteX42" fmla="*/ 201863 w 3951441"/>
                <a:gd name="connsiteY42" fmla="*/ 2713685 h 3702215"/>
                <a:gd name="connsiteX43" fmla="*/ 305230 w 3951441"/>
                <a:gd name="connsiteY43" fmla="*/ 2681880 h 3702215"/>
                <a:gd name="connsiteX44" fmla="*/ 3081 w 3951441"/>
                <a:gd name="connsiteY44" fmla="*/ 2467195 h 3702215"/>
                <a:gd name="connsiteX45" fmla="*/ 217766 w 3951441"/>
                <a:gd name="connsiteY45" fmla="*/ 2395633 h 3702215"/>
                <a:gd name="connsiteX46" fmla="*/ 143002 w 3951441"/>
                <a:gd name="connsiteY46" fmla="*/ 2101435 h 3702215"/>
                <a:gd name="connsiteX47" fmla="*/ 146204 w 3951441"/>
                <a:gd name="connsiteY47" fmla="*/ 1735675 h 3702215"/>
                <a:gd name="connsiteX48" fmla="*/ 257522 w 3951441"/>
                <a:gd name="connsiteY48" fmla="*/ 1393769 h 3702215"/>
                <a:gd name="connsiteX49" fmla="*/ 432451 w 3951441"/>
                <a:gd name="connsiteY49" fmla="*/ 1099571 h 3702215"/>
                <a:gd name="connsiteX50" fmla="*/ 650339 w 3951441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28875 w 3951579"/>
                <a:gd name="connsiteY12" fmla="*/ 14541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83317 w 3951579"/>
                <a:gd name="connsiteY17" fmla="*/ 2284370 h 3702215"/>
                <a:gd name="connsiteX18" fmla="*/ 3894692 w 3951579"/>
                <a:gd name="connsiteY18" fmla="*/ 2333625 h 3702215"/>
                <a:gd name="connsiteX19" fmla="*/ 3924675 w 3951579"/>
                <a:gd name="connsiteY19" fmla="*/ 24735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28875 w 3951579"/>
                <a:gd name="connsiteY12" fmla="*/ 14541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83317 w 3951579"/>
                <a:gd name="connsiteY17" fmla="*/ 2284370 h 3702215"/>
                <a:gd name="connsiteX18" fmla="*/ 3894692 w 3951579"/>
                <a:gd name="connsiteY18" fmla="*/ 233362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28875 w 3951579"/>
                <a:gd name="connsiteY12" fmla="*/ 14541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70617 w 3951579"/>
                <a:gd name="connsiteY17" fmla="*/ 2093870 h 3702215"/>
                <a:gd name="connsiteX18" fmla="*/ 3894692 w 3951579"/>
                <a:gd name="connsiteY18" fmla="*/ 233362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28875 w 3951579"/>
                <a:gd name="connsiteY12" fmla="*/ 14541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70617 w 3951579"/>
                <a:gd name="connsiteY17" fmla="*/ 2093870 h 3702215"/>
                <a:gd name="connsiteX18" fmla="*/ 3894692 w 3951579"/>
                <a:gd name="connsiteY18" fmla="*/ 237807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16175 w 3951579"/>
                <a:gd name="connsiteY12" fmla="*/ 15176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70617 w 3951579"/>
                <a:gd name="connsiteY17" fmla="*/ 2093870 h 3702215"/>
                <a:gd name="connsiteX18" fmla="*/ 3894692 w 3951579"/>
                <a:gd name="connsiteY18" fmla="*/ 237807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660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16175 w 3951579"/>
                <a:gd name="connsiteY12" fmla="*/ 15176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70617 w 3951579"/>
                <a:gd name="connsiteY17" fmla="*/ 2093870 h 3702215"/>
                <a:gd name="connsiteX18" fmla="*/ 3894692 w 3951579"/>
                <a:gd name="connsiteY18" fmla="*/ 237807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51579" h="3702215">
                  <a:moveTo>
                    <a:pt x="650339" y="835631"/>
                  </a:moveTo>
                  <a:cubicBezTo>
                    <a:pt x="749730" y="741541"/>
                    <a:pt x="911389" y="618259"/>
                    <a:pt x="1028799" y="535028"/>
                  </a:cubicBezTo>
                  <a:cubicBezTo>
                    <a:pt x="1146209" y="451797"/>
                    <a:pt x="1236858" y="391904"/>
                    <a:pt x="1354802" y="336245"/>
                  </a:cubicBezTo>
                  <a:cubicBezTo>
                    <a:pt x="1472746" y="280586"/>
                    <a:pt x="1614545" y="230228"/>
                    <a:pt x="1736465" y="201073"/>
                  </a:cubicBezTo>
                  <a:cubicBezTo>
                    <a:pt x="1858385" y="171918"/>
                    <a:pt x="1980305" y="167152"/>
                    <a:pt x="2086322" y="161317"/>
                  </a:cubicBezTo>
                  <a:cubicBezTo>
                    <a:pt x="2192339" y="155482"/>
                    <a:pt x="2275028" y="155197"/>
                    <a:pt x="2372569" y="166065"/>
                  </a:cubicBezTo>
                  <a:cubicBezTo>
                    <a:pt x="2470110" y="176933"/>
                    <a:pt x="2607161" y="227319"/>
                    <a:pt x="2671572" y="226528"/>
                  </a:cubicBezTo>
                  <a:cubicBezTo>
                    <a:pt x="2735983" y="225737"/>
                    <a:pt x="2713454" y="193389"/>
                    <a:pt x="2759036" y="161317"/>
                  </a:cubicBezTo>
                  <a:cubicBezTo>
                    <a:pt x="2804618" y="129245"/>
                    <a:pt x="2863700" y="60600"/>
                    <a:pt x="2945063" y="34096"/>
                  </a:cubicBezTo>
                  <a:cubicBezTo>
                    <a:pt x="3026426" y="7592"/>
                    <a:pt x="3155773" y="-5660"/>
                    <a:pt x="3247213" y="2291"/>
                  </a:cubicBezTo>
                  <a:cubicBezTo>
                    <a:pt x="3338653" y="10242"/>
                    <a:pt x="3493703" y="81804"/>
                    <a:pt x="3493703" y="81804"/>
                  </a:cubicBezTo>
                  <a:lnTo>
                    <a:pt x="3493703" y="81804"/>
                  </a:lnTo>
                  <a:cubicBezTo>
                    <a:pt x="3516232" y="92406"/>
                    <a:pt x="3577744" y="123935"/>
                    <a:pt x="3616175" y="151764"/>
                  </a:cubicBezTo>
                  <a:cubicBezTo>
                    <a:pt x="3654606" y="179593"/>
                    <a:pt x="3684544" y="197889"/>
                    <a:pt x="3724291" y="248781"/>
                  </a:cubicBezTo>
                  <a:cubicBezTo>
                    <a:pt x="3764038" y="299673"/>
                    <a:pt x="3827317" y="394334"/>
                    <a:pt x="3854659" y="457116"/>
                  </a:cubicBezTo>
                  <a:cubicBezTo>
                    <a:pt x="3882001" y="519898"/>
                    <a:pt x="3879590" y="580683"/>
                    <a:pt x="3888342" y="625474"/>
                  </a:cubicBezTo>
                  <a:cubicBezTo>
                    <a:pt x="3897094" y="670265"/>
                    <a:pt x="3884725" y="493826"/>
                    <a:pt x="3881771" y="738559"/>
                  </a:cubicBezTo>
                  <a:cubicBezTo>
                    <a:pt x="3878817" y="983292"/>
                    <a:pt x="3868464" y="1820617"/>
                    <a:pt x="3870617" y="2093870"/>
                  </a:cubicBezTo>
                  <a:cubicBezTo>
                    <a:pt x="3872770" y="2367123"/>
                    <a:pt x="3887799" y="2351838"/>
                    <a:pt x="3894692" y="2378075"/>
                  </a:cubicBezTo>
                  <a:cubicBezTo>
                    <a:pt x="3901585" y="2404312"/>
                    <a:pt x="3915445" y="2470508"/>
                    <a:pt x="3924675" y="2537045"/>
                  </a:cubicBezTo>
                  <a:cubicBezTo>
                    <a:pt x="3933906" y="2603582"/>
                    <a:pt x="3957769" y="2678945"/>
                    <a:pt x="3950075" y="2777296"/>
                  </a:cubicBezTo>
                  <a:cubicBezTo>
                    <a:pt x="3942381" y="2875647"/>
                    <a:pt x="3921444" y="3019811"/>
                    <a:pt x="3878513" y="3127153"/>
                  </a:cubicBezTo>
                  <a:cubicBezTo>
                    <a:pt x="3835582" y="3234495"/>
                    <a:pt x="3795052" y="3333887"/>
                    <a:pt x="3692486" y="3421351"/>
                  </a:cubicBezTo>
                  <a:cubicBezTo>
                    <a:pt x="3589920" y="3508815"/>
                    <a:pt x="3404913" y="3605556"/>
                    <a:pt x="3263115" y="3651939"/>
                  </a:cubicBezTo>
                  <a:cubicBezTo>
                    <a:pt x="3121317" y="3698322"/>
                    <a:pt x="2983494" y="3704948"/>
                    <a:pt x="2841696" y="3699647"/>
                  </a:cubicBezTo>
                  <a:cubicBezTo>
                    <a:pt x="2699898" y="3694346"/>
                    <a:pt x="2503223" y="3619867"/>
                    <a:pt x="2412326" y="3620134"/>
                  </a:cubicBezTo>
                  <a:cubicBezTo>
                    <a:pt x="2321429" y="3620401"/>
                    <a:pt x="2385103" y="3694622"/>
                    <a:pt x="2296314" y="3701248"/>
                  </a:cubicBezTo>
                  <a:cubicBezTo>
                    <a:pt x="2207525" y="3707874"/>
                    <a:pt x="2009221" y="3678978"/>
                    <a:pt x="1879589" y="3659891"/>
                  </a:cubicBezTo>
                  <a:cubicBezTo>
                    <a:pt x="1749957" y="3640804"/>
                    <a:pt x="1598035" y="3626484"/>
                    <a:pt x="1518522" y="3586727"/>
                  </a:cubicBezTo>
                  <a:cubicBezTo>
                    <a:pt x="1439009" y="3546970"/>
                    <a:pt x="1490757" y="3452889"/>
                    <a:pt x="1402510" y="3421351"/>
                  </a:cubicBezTo>
                  <a:cubicBezTo>
                    <a:pt x="1314263" y="3389813"/>
                    <a:pt x="1061929" y="3384245"/>
                    <a:pt x="989042" y="3397497"/>
                  </a:cubicBezTo>
                  <a:cubicBezTo>
                    <a:pt x="916155" y="3410749"/>
                    <a:pt x="1011838" y="3479403"/>
                    <a:pt x="965189" y="3500864"/>
                  </a:cubicBezTo>
                  <a:cubicBezTo>
                    <a:pt x="918540" y="3522325"/>
                    <a:pt x="772755" y="3526273"/>
                    <a:pt x="709145" y="3526264"/>
                  </a:cubicBezTo>
                  <a:cubicBezTo>
                    <a:pt x="645535" y="3526255"/>
                    <a:pt x="607113" y="3523595"/>
                    <a:pt x="583526" y="3500809"/>
                  </a:cubicBezTo>
                  <a:cubicBezTo>
                    <a:pt x="559939" y="3478023"/>
                    <a:pt x="611898" y="3413115"/>
                    <a:pt x="567623" y="3389546"/>
                  </a:cubicBezTo>
                  <a:cubicBezTo>
                    <a:pt x="523348" y="3365977"/>
                    <a:pt x="359500" y="3382202"/>
                    <a:pt x="317875" y="3359397"/>
                  </a:cubicBezTo>
                  <a:cubicBezTo>
                    <a:pt x="276250" y="3336592"/>
                    <a:pt x="273600" y="3278172"/>
                    <a:pt x="317875" y="3252717"/>
                  </a:cubicBezTo>
                  <a:cubicBezTo>
                    <a:pt x="362150" y="3227262"/>
                    <a:pt x="545877" y="3244821"/>
                    <a:pt x="583526" y="3206666"/>
                  </a:cubicBezTo>
                  <a:cubicBezTo>
                    <a:pt x="621175" y="3168511"/>
                    <a:pt x="594127" y="3063543"/>
                    <a:pt x="543769" y="3023786"/>
                  </a:cubicBezTo>
                  <a:cubicBezTo>
                    <a:pt x="493411" y="2984029"/>
                    <a:pt x="363539" y="2991981"/>
                    <a:pt x="281376" y="2968127"/>
                  </a:cubicBezTo>
                  <a:cubicBezTo>
                    <a:pt x="199213" y="2944273"/>
                    <a:pt x="95846" y="2904517"/>
                    <a:pt x="50789" y="2880663"/>
                  </a:cubicBezTo>
                  <a:cubicBezTo>
                    <a:pt x="5732" y="2856809"/>
                    <a:pt x="-14147" y="2852834"/>
                    <a:pt x="11032" y="2825004"/>
                  </a:cubicBezTo>
                  <a:cubicBezTo>
                    <a:pt x="36211" y="2797174"/>
                    <a:pt x="152830" y="2737539"/>
                    <a:pt x="201863" y="2713685"/>
                  </a:cubicBezTo>
                  <a:cubicBezTo>
                    <a:pt x="250896" y="2689831"/>
                    <a:pt x="338360" y="2722962"/>
                    <a:pt x="305230" y="2681880"/>
                  </a:cubicBezTo>
                  <a:cubicBezTo>
                    <a:pt x="272100" y="2640798"/>
                    <a:pt x="17658" y="2514903"/>
                    <a:pt x="3081" y="2467195"/>
                  </a:cubicBezTo>
                  <a:cubicBezTo>
                    <a:pt x="-11496" y="2419487"/>
                    <a:pt x="194446" y="2456593"/>
                    <a:pt x="217766" y="2395633"/>
                  </a:cubicBezTo>
                  <a:cubicBezTo>
                    <a:pt x="241086" y="2334673"/>
                    <a:pt x="154929" y="2211428"/>
                    <a:pt x="143002" y="2101435"/>
                  </a:cubicBezTo>
                  <a:cubicBezTo>
                    <a:pt x="131075" y="1991442"/>
                    <a:pt x="127117" y="1853619"/>
                    <a:pt x="146204" y="1735675"/>
                  </a:cubicBezTo>
                  <a:cubicBezTo>
                    <a:pt x="165291" y="1617731"/>
                    <a:pt x="209814" y="1499786"/>
                    <a:pt x="257522" y="1393769"/>
                  </a:cubicBezTo>
                  <a:cubicBezTo>
                    <a:pt x="305230" y="1287752"/>
                    <a:pt x="366982" y="1192594"/>
                    <a:pt x="432451" y="1099571"/>
                  </a:cubicBezTo>
                  <a:cubicBezTo>
                    <a:pt x="497921" y="1006548"/>
                    <a:pt x="550948" y="929721"/>
                    <a:pt x="650339" y="835631"/>
                  </a:cubicBezTo>
                  <a:close/>
                </a:path>
              </a:pathLst>
            </a:custGeom>
            <a:noFill/>
            <a:ln w="19050">
              <a:solidFill>
                <a:srgbClr val="1F5BB2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4921D2-EA77-4C69-B4BE-5E278085AF68}"/>
              </a:ext>
            </a:extLst>
          </p:cNvPr>
          <p:cNvSpPr txBox="1"/>
          <p:nvPr/>
        </p:nvSpPr>
        <p:spPr>
          <a:xfrm>
            <a:off x="5711829" y="559908"/>
            <a:ext cx="5848408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Самостійно визначати методику проведення медіації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умови дотримання вимог закону,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проведення медіації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норм професійної етики медіатора.</a:t>
            </a:r>
            <a:endParaRPr lang="ru-RU" dirty="0">
              <a:solidFill>
                <a:srgbClr val="1F5BB2"/>
              </a:solidFill>
              <a:latin typeface="Comfortaa" panose="020F03030702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CC8EF-073A-4CAD-BA4F-531E05B247EB}"/>
              </a:ext>
            </a:extLst>
          </p:cNvPr>
          <p:cNvSpPr txBox="1"/>
          <p:nvPr/>
        </p:nvSpPr>
        <p:spPr>
          <a:xfrm>
            <a:off x="5710989" y="2195472"/>
            <a:ext cx="5785686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Отримувати від сторін конфлікту (спору) інформацію 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такий конфлікт (спір) в обсязі, необхідному та достатньому для проведення медіації.</a:t>
            </a:r>
            <a:endParaRPr lang="ru-RU" sz="1800" dirty="0">
              <a:solidFill>
                <a:srgbClr val="1F5BB2"/>
              </a:solidFill>
              <a:effectLst/>
              <a:latin typeface="Comfortaa" panose="020F0303070200060003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979B46-CDA6-4584-84B8-5EF44851B666}"/>
              </a:ext>
            </a:extLst>
          </p:cNvPr>
          <p:cNvSpPr txBox="1"/>
          <p:nvPr/>
        </p:nvSpPr>
        <p:spPr>
          <a:xfrm>
            <a:off x="5716999" y="3824869"/>
            <a:ext cx="6015342" cy="248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SzPct val="136000"/>
            </a:pP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відшкодування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витрат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, здійснених для підготовки до медіації та її проведення, а також на оплату послуг за здійснення заходів з підготовки до медіації та/або її проведення у розмірі та формі, передбачених договором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проведення медіації, правилами проведення медіації або законодавством.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C17BF83-C2C2-4A22-8404-EA1AD362D713}"/>
              </a:ext>
            </a:extLst>
          </p:cNvPr>
          <p:cNvSpPr/>
          <p:nvPr/>
        </p:nvSpPr>
        <p:spPr>
          <a:xfrm>
            <a:off x="5295920" y="835578"/>
            <a:ext cx="333011" cy="341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8D5C89B-6EE7-4838-BFB1-F432812ECF61}"/>
              </a:ext>
            </a:extLst>
          </p:cNvPr>
          <p:cNvSpPr/>
          <p:nvPr/>
        </p:nvSpPr>
        <p:spPr>
          <a:xfrm>
            <a:off x="5295919" y="2746361"/>
            <a:ext cx="333011" cy="341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B287649-8114-473E-996C-335B55BD63C2}"/>
              </a:ext>
            </a:extLst>
          </p:cNvPr>
          <p:cNvSpPr/>
          <p:nvPr/>
        </p:nvSpPr>
        <p:spPr>
          <a:xfrm>
            <a:off x="5295919" y="4657144"/>
            <a:ext cx="333011" cy="341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1" y="4600272"/>
            <a:ext cx="51958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Медіатор 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має право:</a:t>
            </a:r>
          </a:p>
        </p:txBody>
      </p:sp>
      <p:sp>
        <p:nvSpPr>
          <p:cNvPr id="2" name="Стрелка: вправо с вырезом 1">
            <a:extLst>
              <a:ext uri="{FF2B5EF4-FFF2-40B4-BE49-F238E27FC236}">
                <a16:creationId xmlns:a16="http://schemas.microsoft.com/office/drawing/2014/main" id="{AADB928F-ABE0-445D-AE80-9777FD25C103}"/>
              </a:ext>
            </a:extLst>
          </p:cNvPr>
          <p:cNvSpPr/>
          <p:nvPr/>
        </p:nvSpPr>
        <p:spPr>
          <a:xfrm>
            <a:off x="5710989" y="1090863"/>
            <a:ext cx="978569" cy="753979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8BBF7C5-9B65-4AB7-8A2E-DD909F59842A}"/>
              </a:ext>
            </a:extLst>
          </p:cNvPr>
          <p:cNvGrpSpPr/>
          <p:nvPr/>
        </p:nvGrpSpPr>
        <p:grpSpPr>
          <a:xfrm>
            <a:off x="503272" y="528133"/>
            <a:ext cx="4196372" cy="3868036"/>
            <a:chOff x="503272" y="326112"/>
            <a:chExt cx="4196372" cy="386803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6261086-68F0-429A-95AC-AD1D9C911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2" t="10744" r="6882" b="11743"/>
            <a:stretch/>
          </p:blipFill>
          <p:spPr>
            <a:xfrm>
              <a:off x="503272" y="326112"/>
              <a:ext cx="4196372" cy="3868036"/>
            </a:xfrm>
            <a:prstGeom prst="rect">
              <a:avLst/>
            </a:prstGeom>
          </p:spPr>
        </p:pic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A31B60CB-FDB9-46BB-965F-4C6B59B5473F}"/>
                </a:ext>
              </a:extLst>
            </p:cNvPr>
            <p:cNvSpPr/>
            <p:nvPr/>
          </p:nvSpPr>
          <p:spPr>
            <a:xfrm>
              <a:off x="537607" y="403225"/>
              <a:ext cx="3951579" cy="3702215"/>
            </a:xfrm>
            <a:custGeom>
              <a:avLst/>
              <a:gdLst>
                <a:gd name="connsiteX0" fmla="*/ 663039 w 3938552"/>
                <a:gd name="connsiteY0" fmla="*/ 8610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90622 w 3938552"/>
                <a:gd name="connsiteY6" fmla="*/ 232878 h 3708458"/>
                <a:gd name="connsiteX7" fmla="*/ 277808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35609 w 3938552"/>
                <a:gd name="connsiteY14" fmla="*/ 46346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63039 w 3938552"/>
                <a:gd name="connsiteY48" fmla="*/ 8610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90622 w 3938552"/>
                <a:gd name="connsiteY6" fmla="*/ 232878 h 3708458"/>
                <a:gd name="connsiteX7" fmla="*/ 277808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35609 w 3938552"/>
                <a:gd name="connsiteY14" fmla="*/ 46346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50339 w 3938552"/>
                <a:gd name="connsiteY48" fmla="*/ 8356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71572 w 3938552"/>
                <a:gd name="connsiteY6" fmla="*/ 226528 h 3708458"/>
                <a:gd name="connsiteX7" fmla="*/ 277808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35609 w 3938552"/>
                <a:gd name="connsiteY14" fmla="*/ 46346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50339 w 3938552"/>
                <a:gd name="connsiteY48" fmla="*/ 8356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71572 w 3938552"/>
                <a:gd name="connsiteY6" fmla="*/ 226528 h 3708458"/>
                <a:gd name="connsiteX7" fmla="*/ 275903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35609 w 3938552"/>
                <a:gd name="connsiteY14" fmla="*/ 46346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50339 w 3938552"/>
                <a:gd name="connsiteY48" fmla="*/ 8356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71572 w 3938552"/>
                <a:gd name="connsiteY6" fmla="*/ 226528 h 3708458"/>
                <a:gd name="connsiteX7" fmla="*/ 275903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54659 w 3938552"/>
                <a:gd name="connsiteY14" fmla="*/ 457116 h 3708458"/>
                <a:gd name="connsiteX15" fmla="*/ 3907171 w 3938552"/>
                <a:gd name="connsiteY15" fmla="*/ 725859 h 3708458"/>
                <a:gd name="connsiteX16" fmla="*/ 3883317 w 3938552"/>
                <a:gd name="connsiteY16" fmla="*/ 2316120 h 3708458"/>
                <a:gd name="connsiteX17" fmla="*/ 3931025 w 3938552"/>
                <a:gd name="connsiteY17" fmla="*/ 2467195 h 3708458"/>
                <a:gd name="connsiteX18" fmla="*/ 3931025 w 3938552"/>
                <a:gd name="connsiteY18" fmla="*/ 2777296 h 3708458"/>
                <a:gd name="connsiteX19" fmla="*/ 3859463 w 3938552"/>
                <a:gd name="connsiteY19" fmla="*/ 3127153 h 3708458"/>
                <a:gd name="connsiteX20" fmla="*/ 3692486 w 3938552"/>
                <a:gd name="connsiteY20" fmla="*/ 3421351 h 3708458"/>
                <a:gd name="connsiteX21" fmla="*/ 3263115 w 3938552"/>
                <a:gd name="connsiteY21" fmla="*/ 3651939 h 3708458"/>
                <a:gd name="connsiteX22" fmla="*/ 2841696 w 3938552"/>
                <a:gd name="connsiteY22" fmla="*/ 3699647 h 3708458"/>
                <a:gd name="connsiteX23" fmla="*/ 2412326 w 3938552"/>
                <a:gd name="connsiteY23" fmla="*/ 3620134 h 3708458"/>
                <a:gd name="connsiteX24" fmla="*/ 2340764 w 3938552"/>
                <a:gd name="connsiteY24" fmla="*/ 3707598 h 3708458"/>
                <a:gd name="connsiteX25" fmla="*/ 1879589 w 3938552"/>
                <a:gd name="connsiteY25" fmla="*/ 3659891 h 3708458"/>
                <a:gd name="connsiteX26" fmla="*/ 1474072 w 3938552"/>
                <a:gd name="connsiteY26" fmla="*/ 3580377 h 3708458"/>
                <a:gd name="connsiteX27" fmla="*/ 1402510 w 3938552"/>
                <a:gd name="connsiteY27" fmla="*/ 3421351 h 3708458"/>
                <a:gd name="connsiteX28" fmla="*/ 989042 w 3938552"/>
                <a:gd name="connsiteY28" fmla="*/ 3397497 h 3708458"/>
                <a:gd name="connsiteX29" fmla="*/ 965189 w 3938552"/>
                <a:gd name="connsiteY29" fmla="*/ 3500864 h 3708458"/>
                <a:gd name="connsiteX30" fmla="*/ 702795 w 3938552"/>
                <a:gd name="connsiteY30" fmla="*/ 3500864 h 3708458"/>
                <a:gd name="connsiteX31" fmla="*/ 583526 w 3938552"/>
                <a:gd name="connsiteY31" fmla="*/ 3469059 h 3708458"/>
                <a:gd name="connsiteX32" fmla="*/ 567623 w 3938552"/>
                <a:gd name="connsiteY32" fmla="*/ 3389546 h 3708458"/>
                <a:gd name="connsiteX33" fmla="*/ 273425 w 3938552"/>
                <a:gd name="connsiteY33" fmla="*/ 3397497 h 3708458"/>
                <a:gd name="connsiteX34" fmla="*/ 273425 w 3938552"/>
                <a:gd name="connsiteY34" fmla="*/ 3214617 h 3708458"/>
                <a:gd name="connsiteX35" fmla="*/ 583526 w 3938552"/>
                <a:gd name="connsiteY35" fmla="*/ 3206666 h 3708458"/>
                <a:gd name="connsiteX36" fmla="*/ 543769 w 3938552"/>
                <a:gd name="connsiteY36" fmla="*/ 3023786 h 3708458"/>
                <a:gd name="connsiteX37" fmla="*/ 281376 w 3938552"/>
                <a:gd name="connsiteY37" fmla="*/ 2968127 h 3708458"/>
                <a:gd name="connsiteX38" fmla="*/ 50789 w 3938552"/>
                <a:gd name="connsiteY38" fmla="*/ 2880663 h 3708458"/>
                <a:gd name="connsiteX39" fmla="*/ 11032 w 3938552"/>
                <a:gd name="connsiteY39" fmla="*/ 2825004 h 3708458"/>
                <a:gd name="connsiteX40" fmla="*/ 201863 w 3938552"/>
                <a:gd name="connsiteY40" fmla="*/ 2713685 h 3708458"/>
                <a:gd name="connsiteX41" fmla="*/ 305230 w 3938552"/>
                <a:gd name="connsiteY41" fmla="*/ 2681880 h 3708458"/>
                <a:gd name="connsiteX42" fmla="*/ 3081 w 3938552"/>
                <a:gd name="connsiteY42" fmla="*/ 2467195 h 3708458"/>
                <a:gd name="connsiteX43" fmla="*/ 217766 w 3938552"/>
                <a:gd name="connsiteY43" fmla="*/ 2395633 h 3708458"/>
                <a:gd name="connsiteX44" fmla="*/ 130302 w 3938552"/>
                <a:gd name="connsiteY44" fmla="*/ 2101435 h 3708458"/>
                <a:gd name="connsiteX45" fmla="*/ 146204 w 3938552"/>
                <a:gd name="connsiteY45" fmla="*/ 1735675 h 3708458"/>
                <a:gd name="connsiteX46" fmla="*/ 257522 w 3938552"/>
                <a:gd name="connsiteY46" fmla="*/ 1393769 h 3708458"/>
                <a:gd name="connsiteX47" fmla="*/ 432451 w 3938552"/>
                <a:gd name="connsiteY47" fmla="*/ 1099571 h 3708458"/>
                <a:gd name="connsiteX48" fmla="*/ 650339 w 3938552"/>
                <a:gd name="connsiteY48" fmla="*/ 835631 h 3708458"/>
                <a:gd name="connsiteX0" fmla="*/ 650339 w 3938552"/>
                <a:gd name="connsiteY0" fmla="*/ 835631 h 3708458"/>
                <a:gd name="connsiteX1" fmla="*/ 1028799 w 3938552"/>
                <a:gd name="connsiteY1" fmla="*/ 535028 h 3708458"/>
                <a:gd name="connsiteX2" fmla="*/ 1354802 w 3938552"/>
                <a:gd name="connsiteY2" fmla="*/ 336245 h 3708458"/>
                <a:gd name="connsiteX3" fmla="*/ 1736465 w 3938552"/>
                <a:gd name="connsiteY3" fmla="*/ 201073 h 3708458"/>
                <a:gd name="connsiteX4" fmla="*/ 2086322 w 3938552"/>
                <a:gd name="connsiteY4" fmla="*/ 161317 h 3708458"/>
                <a:gd name="connsiteX5" fmla="*/ 2372569 w 3938552"/>
                <a:gd name="connsiteY5" fmla="*/ 153365 h 3708458"/>
                <a:gd name="connsiteX6" fmla="*/ 2671572 w 3938552"/>
                <a:gd name="connsiteY6" fmla="*/ 226528 h 3708458"/>
                <a:gd name="connsiteX7" fmla="*/ 2759036 w 3938552"/>
                <a:gd name="connsiteY7" fmla="*/ 161317 h 3708458"/>
                <a:gd name="connsiteX8" fmla="*/ 2945063 w 3938552"/>
                <a:gd name="connsiteY8" fmla="*/ 34096 h 3708458"/>
                <a:gd name="connsiteX9" fmla="*/ 3247213 w 3938552"/>
                <a:gd name="connsiteY9" fmla="*/ 2291 h 3708458"/>
                <a:gd name="connsiteX10" fmla="*/ 3493703 w 3938552"/>
                <a:gd name="connsiteY10" fmla="*/ 81804 h 3708458"/>
                <a:gd name="connsiteX11" fmla="*/ 3493703 w 3938552"/>
                <a:gd name="connsiteY11" fmla="*/ 81804 h 3708458"/>
                <a:gd name="connsiteX12" fmla="*/ 3628875 w 3938552"/>
                <a:gd name="connsiteY12" fmla="*/ 145414 h 3708458"/>
                <a:gd name="connsiteX13" fmla="*/ 3724291 w 3938552"/>
                <a:gd name="connsiteY13" fmla="*/ 248781 h 3708458"/>
                <a:gd name="connsiteX14" fmla="*/ 3854659 w 3938552"/>
                <a:gd name="connsiteY14" fmla="*/ 457116 h 3708458"/>
                <a:gd name="connsiteX15" fmla="*/ 3881992 w 3938552"/>
                <a:gd name="connsiteY15" fmla="*/ 638174 h 3708458"/>
                <a:gd name="connsiteX16" fmla="*/ 3907171 w 3938552"/>
                <a:gd name="connsiteY16" fmla="*/ 725859 h 3708458"/>
                <a:gd name="connsiteX17" fmla="*/ 3883317 w 3938552"/>
                <a:gd name="connsiteY17" fmla="*/ 2316120 h 3708458"/>
                <a:gd name="connsiteX18" fmla="*/ 3931025 w 3938552"/>
                <a:gd name="connsiteY18" fmla="*/ 2467195 h 3708458"/>
                <a:gd name="connsiteX19" fmla="*/ 3931025 w 3938552"/>
                <a:gd name="connsiteY19" fmla="*/ 2777296 h 3708458"/>
                <a:gd name="connsiteX20" fmla="*/ 3859463 w 3938552"/>
                <a:gd name="connsiteY20" fmla="*/ 3127153 h 3708458"/>
                <a:gd name="connsiteX21" fmla="*/ 3692486 w 3938552"/>
                <a:gd name="connsiteY21" fmla="*/ 3421351 h 3708458"/>
                <a:gd name="connsiteX22" fmla="*/ 3263115 w 3938552"/>
                <a:gd name="connsiteY22" fmla="*/ 3651939 h 3708458"/>
                <a:gd name="connsiteX23" fmla="*/ 2841696 w 3938552"/>
                <a:gd name="connsiteY23" fmla="*/ 3699647 h 3708458"/>
                <a:gd name="connsiteX24" fmla="*/ 2412326 w 3938552"/>
                <a:gd name="connsiteY24" fmla="*/ 3620134 h 3708458"/>
                <a:gd name="connsiteX25" fmla="*/ 2340764 w 3938552"/>
                <a:gd name="connsiteY25" fmla="*/ 3707598 h 3708458"/>
                <a:gd name="connsiteX26" fmla="*/ 1879589 w 3938552"/>
                <a:gd name="connsiteY26" fmla="*/ 3659891 h 3708458"/>
                <a:gd name="connsiteX27" fmla="*/ 1474072 w 3938552"/>
                <a:gd name="connsiteY27" fmla="*/ 3580377 h 3708458"/>
                <a:gd name="connsiteX28" fmla="*/ 1402510 w 3938552"/>
                <a:gd name="connsiteY28" fmla="*/ 3421351 h 3708458"/>
                <a:gd name="connsiteX29" fmla="*/ 989042 w 3938552"/>
                <a:gd name="connsiteY29" fmla="*/ 3397497 h 3708458"/>
                <a:gd name="connsiteX30" fmla="*/ 965189 w 3938552"/>
                <a:gd name="connsiteY30" fmla="*/ 3500864 h 3708458"/>
                <a:gd name="connsiteX31" fmla="*/ 702795 w 3938552"/>
                <a:gd name="connsiteY31" fmla="*/ 3500864 h 3708458"/>
                <a:gd name="connsiteX32" fmla="*/ 583526 w 3938552"/>
                <a:gd name="connsiteY32" fmla="*/ 3469059 h 3708458"/>
                <a:gd name="connsiteX33" fmla="*/ 567623 w 3938552"/>
                <a:gd name="connsiteY33" fmla="*/ 3389546 h 3708458"/>
                <a:gd name="connsiteX34" fmla="*/ 273425 w 3938552"/>
                <a:gd name="connsiteY34" fmla="*/ 3397497 h 3708458"/>
                <a:gd name="connsiteX35" fmla="*/ 273425 w 3938552"/>
                <a:gd name="connsiteY35" fmla="*/ 3214617 h 3708458"/>
                <a:gd name="connsiteX36" fmla="*/ 583526 w 3938552"/>
                <a:gd name="connsiteY36" fmla="*/ 3206666 h 3708458"/>
                <a:gd name="connsiteX37" fmla="*/ 543769 w 3938552"/>
                <a:gd name="connsiteY37" fmla="*/ 3023786 h 3708458"/>
                <a:gd name="connsiteX38" fmla="*/ 281376 w 3938552"/>
                <a:gd name="connsiteY38" fmla="*/ 2968127 h 3708458"/>
                <a:gd name="connsiteX39" fmla="*/ 50789 w 3938552"/>
                <a:gd name="connsiteY39" fmla="*/ 2880663 h 3708458"/>
                <a:gd name="connsiteX40" fmla="*/ 11032 w 3938552"/>
                <a:gd name="connsiteY40" fmla="*/ 2825004 h 3708458"/>
                <a:gd name="connsiteX41" fmla="*/ 201863 w 3938552"/>
                <a:gd name="connsiteY41" fmla="*/ 2713685 h 3708458"/>
                <a:gd name="connsiteX42" fmla="*/ 305230 w 3938552"/>
                <a:gd name="connsiteY42" fmla="*/ 2681880 h 3708458"/>
                <a:gd name="connsiteX43" fmla="*/ 3081 w 3938552"/>
                <a:gd name="connsiteY43" fmla="*/ 2467195 h 3708458"/>
                <a:gd name="connsiteX44" fmla="*/ 217766 w 3938552"/>
                <a:gd name="connsiteY44" fmla="*/ 2395633 h 3708458"/>
                <a:gd name="connsiteX45" fmla="*/ 130302 w 3938552"/>
                <a:gd name="connsiteY45" fmla="*/ 2101435 h 3708458"/>
                <a:gd name="connsiteX46" fmla="*/ 146204 w 3938552"/>
                <a:gd name="connsiteY46" fmla="*/ 1735675 h 3708458"/>
                <a:gd name="connsiteX47" fmla="*/ 257522 w 3938552"/>
                <a:gd name="connsiteY47" fmla="*/ 1393769 h 3708458"/>
                <a:gd name="connsiteX48" fmla="*/ 432451 w 3938552"/>
                <a:gd name="connsiteY48" fmla="*/ 1099571 h 3708458"/>
                <a:gd name="connsiteX49" fmla="*/ 650339 w 3938552"/>
                <a:gd name="connsiteY49" fmla="*/ 835631 h 3708458"/>
                <a:gd name="connsiteX0" fmla="*/ 650339 w 3937292"/>
                <a:gd name="connsiteY0" fmla="*/ 835631 h 3708458"/>
                <a:gd name="connsiteX1" fmla="*/ 1028799 w 3937292"/>
                <a:gd name="connsiteY1" fmla="*/ 535028 h 3708458"/>
                <a:gd name="connsiteX2" fmla="*/ 1354802 w 3937292"/>
                <a:gd name="connsiteY2" fmla="*/ 336245 h 3708458"/>
                <a:gd name="connsiteX3" fmla="*/ 1736465 w 3937292"/>
                <a:gd name="connsiteY3" fmla="*/ 201073 h 3708458"/>
                <a:gd name="connsiteX4" fmla="*/ 2086322 w 3937292"/>
                <a:gd name="connsiteY4" fmla="*/ 161317 h 3708458"/>
                <a:gd name="connsiteX5" fmla="*/ 2372569 w 3937292"/>
                <a:gd name="connsiteY5" fmla="*/ 153365 h 3708458"/>
                <a:gd name="connsiteX6" fmla="*/ 2671572 w 3937292"/>
                <a:gd name="connsiteY6" fmla="*/ 226528 h 3708458"/>
                <a:gd name="connsiteX7" fmla="*/ 2759036 w 3937292"/>
                <a:gd name="connsiteY7" fmla="*/ 161317 h 3708458"/>
                <a:gd name="connsiteX8" fmla="*/ 2945063 w 3937292"/>
                <a:gd name="connsiteY8" fmla="*/ 34096 h 3708458"/>
                <a:gd name="connsiteX9" fmla="*/ 3247213 w 3937292"/>
                <a:gd name="connsiteY9" fmla="*/ 2291 h 3708458"/>
                <a:gd name="connsiteX10" fmla="*/ 3493703 w 3937292"/>
                <a:gd name="connsiteY10" fmla="*/ 81804 h 3708458"/>
                <a:gd name="connsiteX11" fmla="*/ 3493703 w 3937292"/>
                <a:gd name="connsiteY11" fmla="*/ 81804 h 3708458"/>
                <a:gd name="connsiteX12" fmla="*/ 3628875 w 3937292"/>
                <a:gd name="connsiteY12" fmla="*/ 145414 h 3708458"/>
                <a:gd name="connsiteX13" fmla="*/ 3724291 w 3937292"/>
                <a:gd name="connsiteY13" fmla="*/ 248781 h 3708458"/>
                <a:gd name="connsiteX14" fmla="*/ 3854659 w 3937292"/>
                <a:gd name="connsiteY14" fmla="*/ 457116 h 3708458"/>
                <a:gd name="connsiteX15" fmla="*/ 3881992 w 3937292"/>
                <a:gd name="connsiteY15" fmla="*/ 638174 h 3708458"/>
                <a:gd name="connsiteX16" fmla="*/ 3907171 w 3937292"/>
                <a:gd name="connsiteY16" fmla="*/ 725859 h 3708458"/>
                <a:gd name="connsiteX17" fmla="*/ 3883317 w 3937292"/>
                <a:gd name="connsiteY17" fmla="*/ 2316120 h 3708458"/>
                <a:gd name="connsiteX18" fmla="*/ 3931025 w 3937292"/>
                <a:gd name="connsiteY18" fmla="*/ 2467195 h 3708458"/>
                <a:gd name="connsiteX19" fmla="*/ 3931025 w 3937292"/>
                <a:gd name="connsiteY19" fmla="*/ 2777296 h 3708458"/>
                <a:gd name="connsiteX20" fmla="*/ 3878513 w 3937292"/>
                <a:gd name="connsiteY20" fmla="*/ 3127153 h 3708458"/>
                <a:gd name="connsiteX21" fmla="*/ 3692486 w 3937292"/>
                <a:gd name="connsiteY21" fmla="*/ 3421351 h 3708458"/>
                <a:gd name="connsiteX22" fmla="*/ 3263115 w 3937292"/>
                <a:gd name="connsiteY22" fmla="*/ 3651939 h 3708458"/>
                <a:gd name="connsiteX23" fmla="*/ 2841696 w 3937292"/>
                <a:gd name="connsiteY23" fmla="*/ 3699647 h 3708458"/>
                <a:gd name="connsiteX24" fmla="*/ 2412326 w 3937292"/>
                <a:gd name="connsiteY24" fmla="*/ 3620134 h 3708458"/>
                <a:gd name="connsiteX25" fmla="*/ 2340764 w 3937292"/>
                <a:gd name="connsiteY25" fmla="*/ 3707598 h 3708458"/>
                <a:gd name="connsiteX26" fmla="*/ 1879589 w 3937292"/>
                <a:gd name="connsiteY26" fmla="*/ 3659891 h 3708458"/>
                <a:gd name="connsiteX27" fmla="*/ 1474072 w 3937292"/>
                <a:gd name="connsiteY27" fmla="*/ 3580377 h 3708458"/>
                <a:gd name="connsiteX28" fmla="*/ 1402510 w 3937292"/>
                <a:gd name="connsiteY28" fmla="*/ 3421351 h 3708458"/>
                <a:gd name="connsiteX29" fmla="*/ 989042 w 3937292"/>
                <a:gd name="connsiteY29" fmla="*/ 3397497 h 3708458"/>
                <a:gd name="connsiteX30" fmla="*/ 965189 w 3937292"/>
                <a:gd name="connsiteY30" fmla="*/ 3500864 h 3708458"/>
                <a:gd name="connsiteX31" fmla="*/ 702795 w 3937292"/>
                <a:gd name="connsiteY31" fmla="*/ 3500864 h 3708458"/>
                <a:gd name="connsiteX32" fmla="*/ 583526 w 3937292"/>
                <a:gd name="connsiteY32" fmla="*/ 3469059 h 3708458"/>
                <a:gd name="connsiteX33" fmla="*/ 567623 w 3937292"/>
                <a:gd name="connsiteY33" fmla="*/ 3389546 h 3708458"/>
                <a:gd name="connsiteX34" fmla="*/ 273425 w 3937292"/>
                <a:gd name="connsiteY34" fmla="*/ 3397497 h 3708458"/>
                <a:gd name="connsiteX35" fmla="*/ 273425 w 3937292"/>
                <a:gd name="connsiteY35" fmla="*/ 3214617 h 3708458"/>
                <a:gd name="connsiteX36" fmla="*/ 583526 w 3937292"/>
                <a:gd name="connsiteY36" fmla="*/ 3206666 h 3708458"/>
                <a:gd name="connsiteX37" fmla="*/ 543769 w 3937292"/>
                <a:gd name="connsiteY37" fmla="*/ 3023786 h 3708458"/>
                <a:gd name="connsiteX38" fmla="*/ 281376 w 3937292"/>
                <a:gd name="connsiteY38" fmla="*/ 2968127 h 3708458"/>
                <a:gd name="connsiteX39" fmla="*/ 50789 w 3937292"/>
                <a:gd name="connsiteY39" fmla="*/ 2880663 h 3708458"/>
                <a:gd name="connsiteX40" fmla="*/ 11032 w 3937292"/>
                <a:gd name="connsiteY40" fmla="*/ 2825004 h 3708458"/>
                <a:gd name="connsiteX41" fmla="*/ 201863 w 3937292"/>
                <a:gd name="connsiteY41" fmla="*/ 2713685 h 3708458"/>
                <a:gd name="connsiteX42" fmla="*/ 305230 w 3937292"/>
                <a:gd name="connsiteY42" fmla="*/ 2681880 h 3708458"/>
                <a:gd name="connsiteX43" fmla="*/ 3081 w 3937292"/>
                <a:gd name="connsiteY43" fmla="*/ 2467195 h 3708458"/>
                <a:gd name="connsiteX44" fmla="*/ 217766 w 3937292"/>
                <a:gd name="connsiteY44" fmla="*/ 2395633 h 3708458"/>
                <a:gd name="connsiteX45" fmla="*/ 130302 w 3937292"/>
                <a:gd name="connsiteY45" fmla="*/ 2101435 h 3708458"/>
                <a:gd name="connsiteX46" fmla="*/ 146204 w 3937292"/>
                <a:gd name="connsiteY46" fmla="*/ 1735675 h 3708458"/>
                <a:gd name="connsiteX47" fmla="*/ 257522 w 3937292"/>
                <a:gd name="connsiteY47" fmla="*/ 1393769 h 3708458"/>
                <a:gd name="connsiteX48" fmla="*/ 432451 w 3937292"/>
                <a:gd name="connsiteY48" fmla="*/ 1099571 h 3708458"/>
                <a:gd name="connsiteX49" fmla="*/ 650339 w 3937292"/>
                <a:gd name="connsiteY49" fmla="*/ 835631 h 3708458"/>
                <a:gd name="connsiteX0" fmla="*/ 650339 w 3952523"/>
                <a:gd name="connsiteY0" fmla="*/ 835631 h 3708458"/>
                <a:gd name="connsiteX1" fmla="*/ 1028799 w 3952523"/>
                <a:gd name="connsiteY1" fmla="*/ 535028 h 3708458"/>
                <a:gd name="connsiteX2" fmla="*/ 1354802 w 3952523"/>
                <a:gd name="connsiteY2" fmla="*/ 336245 h 3708458"/>
                <a:gd name="connsiteX3" fmla="*/ 1736465 w 3952523"/>
                <a:gd name="connsiteY3" fmla="*/ 201073 h 3708458"/>
                <a:gd name="connsiteX4" fmla="*/ 2086322 w 3952523"/>
                <a:gd name="connsiteY4" fmla="*/ 161317 h 3708458"/>
                <a:gd name="connsiteX5" fmla="*/ 2372569 w 3952523"/>
                <a:gd name="connsiteY5" fmla="*/ 153365 h 3708458"/>
                <a:gd name="connsiteX6" fmla="*/ 2671572 w 3952523"/>
                <a:gd name="connsiteY6" fmla="*/ 226528 h 3708458"/>
                <a:gd name="connsiteX7" fmla="*/ 2759036 w 3952523"/>
                <a:gd name="connsiteY7" fmla="*/ 161317 h 3708458"/>
                <a:gd name="connsiteX8" fmla="*/ 2945063 w 3952523"/>
                <a:gd name="connsiteY8" fmla="*/ 34096 h 3708458"/>
                <a:gd name="connsiteX9" fmla="*/ 3247213 w 3952523"/>
                <a:gd name="connsiteY9" fmla="*/ 2291 h 3708458"/>
                <a:gd name="connsiteX10" fmla="*/ 3493703 w 3952523"/>
                <a:gd name="connsiteY10" fmla="*/ 81804 h 3708458"/>
                <a:gd name="connsiteX11" fmla="*/ 3493703 w 3952523"/>
                <a:gd name="connsiteY11" fmla="*/ 81804 h 3708458"/>
                <a:gd name="connsiteX12" fmla="*/ 3628875 w 3952523"/>
                <a:gd name="connsiteY12" fmla="*/ 145414 h 3708458"/>
                <a:gd name="connsiteX13" fmla="*/ 3724291 w 3952523"/>
                <a:gd name="connsiteY13" fmla="*/ 248781 h 3708458"/>
                <a:gd name="connsiteX14" fmla="*/ 3854659 w 3952523"/>
                <a:gd name="connsiteY14" fmla="*/ 457116 h 3708458"/>
                <a:gd name="connsiteX15" fmla="*/ 3881992 w 3952523"/>
                <a:gd name="connsiteY15" fmla="*/ 638174 h 3708458"/>
                <a:gd name="connsiteX16" fmla="*/ 3907171 w 3952523"/>
                <a:gd name="connsiteY16" fmla="*/ 725859 h 3708458"/>
                <a:gd name="connsiteX17" fmla="*/ 3883317 w 3952523"/>
                <a:gd name="connsiteY17" fmla="*/ 2316120 h 3708458"/>
                <a:gd name="connsiteX18" fmla="*/ 3931025 w 3952523"/>
                <a:gd name="connsiteY18" fmla="*/ 2467195 h 3708458"/>
                <a:gd name="connsiteX19" fmla="*/ 3950075 w 3952523"/>
                <a:gd name="connsiteY19" fmla="*/ 2777296 h 3708458"/>
                <a:gd name="connsiteX20" fmla="*/ 3878513 w 3952523"/>
                <a:gd name="connsiteY20" fmla="*/ 3127153 h 3708458"/>
                <a:gd name="connsiteX21" fmla="*/ 3692486 w 3952523"/>
                <a:gd name="connsiteY21" fmla="*/ 3421351 h 3708458"/>
                <a:gd name="connsiteX22" fmla="*/ 3263115 w 3952523"/>
                <a:gd name="connsiteY22" fmla="*/ 3651939 h 3708458"/>
                <a:gd name="connsiteX23" fmla="*/ 2841696 w 3952523"/>
                <a:gd name="connsiteY23" fmla="*/ 3699647 h 3708458"/>
                <a:gd name="connsiteX24" fmla="*/ 2412326 w 3952523"/>
                <a:gd name="connsiteY24" fmla="*/ 3620134 h 3708458"/>
                <a:gd name="connsiteX25" fmla="*/ 2340764 w 3952523"/>
                <a:gd name="connsiteY25" fmla="*/ 3707598 h 3708458"/>
                <a:gd name="connsiteX26" fmla="*/ 1879589 w 3952523"/>
                <a:gd name="connsiteY26" fmla="*/ 3659891 h 3708458"/>
                <a:gd name="connsiteX27" fmla="*/ 1474072 w 3952523"/>
                <a:gd name="connsiteY27" fmla="*/ 3580377 h 3708458"/>
                <a:gd name="connsiteX28" fmla="*/ 1402510 w 3952523"/>
                <a:gd name="connsiteY28" fmla="*/ 3421351 h 3708458"/>
                <a:gd name="connsiteX29" fmla="*/ 989042 w 3952523"/>
                <a:gd name="connsiteY29" fmla="*/ 3397497 h 3708458"/>
                <a:gd name="connsiteX30" fmla="*/ 965189 w 3952523"/>
                <a:gd name="connsiteY30" fmla="*/ 3500864 h 3708458"/>
                <a:gd name="connsiteX31" fmla="*/ 702795 w 3952523"/>
                <a:gd name="connsiteY31" fmla="*/ 3500864 h 3708458"/>
                <a:gd name="connsiteX32" fmla="*/ 583526 w 3952523"/>
                <a:gd name="connsiteY32" fmla="*/ 3469059 h 3708458"/>
                <a:gd name="connsiteX33" fmla="*/ 567623 w 3952523"/>
                <a:gd name="connsiteY33" fmla="*/ 3389546 h 3708458"/>
                <a:gd name="connsiteX34" fmla="*/ 273425 w 3952523"/>
                <a:gd name="connsiteY34" fmla="*/ 3397497 h 3708458"/>
                <a:gd name="connsiteX35" fmla="*/ 273425 w 3952523"/>
                <a:gd name="connsiteY35" fmla="*/ 3214617 h 3708458"/>
                <a:gd name="connsiteX36" fmla="*/ 583526 w 3952523"/>
                <a:gd name="connsiteY36" fmla="*/ 3206666 h 3708458"/>
                <a:gd name="connsiteX37" fmla="*/ 543769 w 3952523"/>
                <a:gd name="connsiteY37" fmla="*/ 3023786 h 3708458"/>
                <a:gd name="connsiteX38" fmla="*/ 281376 w 3952523"/>
                <a:gd name="connsiteY38" fmla="*/ 2968127 h 3708458"/>
                <a:gd name="connsiteX39" fmla="*/ 50789 w 3952523"/>
                <a:gd name="connsiteY39" fmla="*/ 2880663 h 3708458"/>
                <a:gd name="connsiteX40" fmla="*/ 11032 w 3952523"/>
                <a:gd name="connsiteY40" fmla="*/ 2825004 h 3708458"/>
                <a:gd name="connsiteX41" fmla="*/ 201863 w 3952523"/>
                <a:gd name="connsiteY41" fmla="*/ 2713685 h 3708458"/>
                <a:gd name="connsiteX42" fmla="*/ 305230 w 3952523"/>
                <a:gd name="connsiteY42" fmla="*/ 2681880 h 3708458"/>
                <a:gd name="connsiteX43" fmla="*/ 3081 w 3952523"/>
                <a:gd name="connsiteY43" fmla="*/ 2467195 h 3708458"/>
                <a:gd name="connsiteX44" fmla="*/ 217766 w 3952523"/>
                <a:gd name="connsiteY44" fmla="*/ 2395633 h 3708458"/>
                <a:gd name="connsiteX45" fmla="*/ 130302 w 3952523"/>
                <a:gd name="connsiteY45" fmla="*/ 2101435 h 3708458"/>
                <a:gd name="connsiteX46" fmla="*/ 146204 w 3952523"/>
                <a:gd name="connsiteY46" fmla="*/ 1735675 h 3708458"/>
                <a:gd name="connsiteX47" fmla="*/ 257522 w 3952523"/>
                <a:gd name="connsiteY47" fmla="*/ 1393769 h 3708458"/>
                <a:gd name="connsiteX48" fmla="*/ 432451 w 3952523"/>
                <a:gd name="connsiteY48" fmla="*/ 1099571 h 3708458"/>
                <a:gd name="connsiteX49" fmla="*/ 650339 w 3952523"/>
                <a:gd name="connsiteY49" fmla="*/ 835631 h 3708458"/>
                <a:gd name="connsiteX0" fmla="*/ 650339 w 3952523"/>
                <a:gd name="connsiteY0" fmla="*/ 835631 h 3708458"/>
                <a:gd name="connsiteX1" fmla="*/ 1028799 w 3952523"/>
                <a:gd name="connsiteY1" fmla="*/ 535028 h 3708458"/>
                <a:gd name="connsiteX2" fmla="*/ 1354802 w 3952523"/>
                <a:gd name="connsiteY2" fmla="*/ 336245 h 3708458"/>
                <a:gd name="connsiteX3" fmla="*/ 1736465 w 3952523"/>
                <a:gd name="connsiteY3" fmla="*/ 201073 h 3708458"/>
                <a:gd name="connsiteX4" fmla="*/ 2086322 w 3952523"/>
                <a:gd name="connsiteY4" fmla="*/ 161317 h 3708458"/>
                <a:gd name="connsiteX5" fmla="*/ 2372569 w 3952523"/>
                <a:gd name="connsiteY5" fmla="*/ 153365 h 3708458"/>
                <a:gd name="connsiteX6" fmla="*/ 2671572 w 3952523"/>
                <a:gd name="connsiteY6" fmla="*/ 226528 h 3708458"/>
                <a:gd name="connsiteX7" fmla="*/ 2759036 w 3952523"/>
                <a:gd name="connsiteY7" fmla="*/ 161317 h 3708458"/>
                <a:gd name="connsiteX8" fmla="*/ 2945063 w 3952523"/>
                <a:gd name="connsiteY8" fmla="*/ 34096 h 3708458"/>
                <a:gd name="connsiteX9" fmla="*/ 3247213 w 3952523"/>
                <a:gd name="connsiteY9" fmla="*/ 2291 h 3708458"/>
                <a:gd name="connsiteX10" fmla="*/ 3493703 w 3952523"/>
                <a:gd name="connsiteY10" fmla="*/ 81804 h 3708458"/>
                <a:gd name="connsiteX11" fmla="*/ 3493703 w 3952523"/>
                <a:gd name="connsiteY11" fmla="*/ 81804 h 3708458"/>
                <a:gd name="connsiteX12" fmla="*/ 3628875 w 3952523"/>
                <a:gd name="connsiteY12" fmla="*/ 145414 h 3708458"/>
                <a:gd name="connsiteX13" fmla="*/ 3724291 w 3952523"/>
                <a:gd name="connsiteY13" fmla="*/ 248781 h 3708458"/>
                <a:gd name="connsiteX14" fmla="*/ 3854659 w 3952523"/>
                <a:gd name="connsiteY14" fmla="*/ 457116 h 3708458"/>
                <a:gd name="connsiteX15" fmla="*/ 3881992 w 3952523"/>
                <a:gd name="connsiteY15" fmla="*/ 638174 h 3708458"/>
                <a:gd name="connsiteX16" fmla="*/ 3907171 w 3952523"/>
                <a:gd name="connsiteY16" fmla="*/ 725859 h 3708458"/>
                <a:gd name="connsiteX17" fmla="*/ 3883317 w 3952523"/>
                <a:gd name="connsiteY17" fmla="*/ 2316120 h 3708458"/>
                <a:gd name="connsiteX18" fmla="*/ 3931025 w 3952523"/>
                <a:gd name="connsiteY18" fmla="*/ 2530695 h 3708458"/>
                <a:gd name="connsiteX19" fmla="*/ 3950075 w 3952523"/>
                <a:gd name="connsiteY19" fmla="*/ 2777296 h 3708458"/>
                <a:gd name="connsiteX20" fmla="*/ 3878513 w 3952523"/>
                <a:gd name="connsiteY20" fmla="*/ 3127153 h 3708458"/>
                <a:gd name="connsiteX21" fmla="*/ 3692486 w 3952523"/>
                <a:gd name="connsiteY21" fmla="*/ 3421351 h 3708458"/>
                <a:gd name="connsiteX22" fmla="*/ 3263115 w 3952523"/>
                <a:gd name="connsiteY22" fmla="*/ 3651939 h 3708458"/>
                <a:gd name="connsiteX23" fmla="*/ 2841696 w 3952523"/>
                <a:gd name="connsiteY23" fmla="*/ 3699647 h 3708458"/>
                <a:gd name="connsiteX24" fmla="*/ 2412326 w 3952523"/>
                <a:gd name="connsiteY24" fmla="*/ 3620134 h 3708458"/>
                <a:gd name="connsiteX25" fmla="*/ 2340764 w 3952523"/>
                <a:gd name="connsiteY25" fmla="*/ 3707598 h 3708458"/>
                <a:gd name="connsiteX26" fmla="*/ 1879589 w 3952523"/>
                <a:gd name="connsiteY26" fmla="*/ 3659891 h 3708458"/>
                <a:gd name="connsiteX27" fmla="*/ 1474072 w 3952523"/>
                <a:gd name="connsiteY27" fmla="*/ 3580377 h 3708458"/>
                <a:gd name="connsiteX28" fmla="*/ 1402510 w 3952523"/>
                <a:gd name="connsiteY28" fmla="*/ 3421351 h 3708458"/>
                <a:gd name="connsiteX29" fmla="*/ 989042 w 3952523"/>
                <a:gd name="connsiteY29" fmla="*/ 3397497 h 3708458"/>
                <a:gd name="connsiteX30" fmla="*/ 965189 w 3952523"/>
                <a:gd name="connsiteY30" fmla="*/ 3500864 h 3708458"/>
                <a:gd name="connsiteX31" fmla="*/ 702795 w 3952523"/>
                <a:gd name="connsiteY31" fmla="*/ 3500864 h 3708458"/>
                <a:gd name="connsiteX32" fmla="*/ 583526 w 3952523"/>
                <a:gd name="connsiteY32" fmla="*/ 3469059 h 3708458"/>
                <a:gd name="connsiteX33" fmla="*/ 567623 w 3952523"/>
                <a:gd name="connsiteY33" fmla="*/ 3389546 h 3708458"/>
                <a:gd name="connsiteX34" fmla="*/ 273425 w 3952523"/>
                <a:gd name="connsiteY34" fmla="*/ 3397497 h 3708458"/>
                <a:gd name="connsiteX35" fmla="*/ 273425 w 3952523"/>
                <a:gd name="connsiteY35" fmla="*/ 3214617 h 3708458"/>
                <a:gd name="connsiteX36" fmla="*/ 583526 w 3952523"/>
                <a:gd name="connsiteY36" fmla="*/ 3206666 h 3708458"/>
                <a:gd name="connsiteX37" fmla="*/ 543769 w 3952523"/>
                <a:gd name="connsiteY37" fmla="*/ 3023786 h 3708458"/>
                <a:gd name="connsiteX38" fmla="*/ 281376 w 3952523"/>
                <a:gd name="connsiteY38" fmla="*/ 2968127 h 3708458"/>
                <a:gd name="connsiteX39" fmla="*/ 50789 w 3952523"/>
                <a:gd name="connsiteY39" fmla="*/ 2880663 h 3708458"/>
                <a:gd name="connsiteX40" fmla="*/ 11032 w 3952523"/>
                <a:gd name="connsiteY40" fmla="*/ 2825004 h 3708458"/>
                <a:gd name="connsiteX41" fmla="*/ 201863 w 3952523"/>
                <a:gd name="connsiteY41" fmla="*/ 2713685 h 3708458"/>
                <a:gd name="connsiteX42" fmla="*/ 305230 w 3952523"/>
                <a:gd name="connsiteY42" fmla="*/ 2681880 h 3708458"/>
                <a:gd name="connsiteX43" fmla="*/ 3081 w 3952523"/>
                <a:gd name="connsiteY43" fmla="*/ 2467195 h 3708458"/>
                <a:gd name="connsiteX44" fmla="*/ 217766 w 3952523"/>
                <a:gd name="connsiteY44" fmla="*/ 2395633 h 3708458"/>
                <a:gd name="connsiteX45" fmla="*/ 130302 w 3952523"/>
                <a:gd name="connsiteY45" fmla="*/ 2101435 h 3708458"/>
                <a:gd name="connsiteX46" fmla="*/ 146204 w 3952523"/>
                <a:gd name="connsiteY46" fmla="*/ 1735675 h 3708458"/>
                <a:gd name="connsiteX47" fmla="*/ 257522 w 3952523"/>
                <a:gd name="connsiteY47" fmla="*/ 1393769 h 3708458"/>
                <a:gd name="connsiteX48" fmla="*/ 432451 w 3952523"/>
                <a:gd name="connsiteY48" fmla="*/ 1099571 h 3708458"/>
                <a:gd name="connsiteX49" fmla="*/ 650339 w 3952523"/>
                <a:gd name="connsiteY49" fmla="*/ 835631 h 3708458"/>
                <a:gd name="connsiteX0" fmla="*/ 650339 w 3952523"/>
                <a:gd name="connsiteY0" fmla="*/ 835631 h 3702244"/>
                <a:gd name="connsiteX1" fmla="*/ 1028799 w 3952523"/>
                <a:gd name="connsiteY1" fmla="*/ 535028 h 3702244"/>
                <a:gd name="connsiteX2" fmla="*/ 1354802 w 3952523"/>
                <a:gd name="connsiteY2" fmla="*/ 336245 h 3702244"/>
                <a:gd name="connsiteX3" fmla="*/ 1736465 w 3952523"/>
                <a:gd name="connsiteY3" fmla="*/ 201073 h 3702244"/>
                <a:gd name="connsiteX4" fmla="*/ 2086322 w 3952523"/>
                <a:gd name="connsiteY4" fmla="*/ 161317 h 3702244"/>
                <a:gd name="connsiteX5" fmla="*/ 2372569 w 3952523"/>
                <a:gd name="connsiteY5" fmla="*/ 153365 h 3702244"/>
                <a:gd name="connsiteX6" fmla="*/ 2671572 w 3952523"/>
                <a:gd name="connsiteY6" fmla="*/ 226528 h 3702244"/>
                <a:gd name="connsiteX7" fmla="*/ 2759036 w 3952523"/>
                <a:gd name="connsiteY7" fmla="*/ 161317 h 3702244"/>
                <a:gd name="connsiteX8" fmla="*/ 2945063 w 3952523"/>
                <a:gd name="connsiteY8" fmla="*/ 34096 h 3702244"/>
                <a:gd name="connsiteX9" fmla="*/ 3247213 w 3952523"/>
                <a:gd name="connsiteY9" fmla="*/ 2291 h 3702244"/>
                <a:gd name="connsiteX10" fmla="*/ 3493703 w 3952523"/>
                <a:gd name="connsiteY10" fmla="*/ 81804 h 3702244"/>
                <a:gd name="connsiteX11" fmla="*/ 3493703 w 3952523"/>
                <a:gd name="connsiteY11" fmla="*/ 81804 h 3702244"/>
                <a:gd name="connsiteX12" fmla="*/ 3628875 w 3952523"/>
                <a:gd name="connsiteY12" fmla="*/ 145414 h 3702244"/>
                <a:gd name="connsiteX13" fmla="*/ 3724291 w 3952523"/>
                <a:gd name="connsiteY13" fmla="*/ 248781 h 3702244"/>
                <a:gd name="connsiteX14" fmla="*/ 3854659 w 3952523"/>
                <a:gd name="connsiteY14" fmla="*/ 457116 h 3702244"/>
                <a:gd name="connsiteX15" fmla="*/ 3881992 w 3952523"/>
                <a:gd name="connsiteY15" fmla="*/ 638174 h 3702244"/>
                <a:gd name="connsiteX16" fmla="*/ 3907171 w 3952523"/>
                <a:gd name="connsiteY16" fmla="*/ 725859 h 3702244"/>
                <a:gd name="connsiteX17" fmla="*/ 3883317 w 3952523"/>
                <a:gd name="connsiteY17" fmla="*/ 2316120 h 3702244"/>
                <a:gd name="connsiteX18" fmla="*/ 3931025 w 3952523"/>
                <a:gd name="connsiteY18" fmla="*/ 2530695 h 3702244"/>
                <a:gd name="connsiteX19" fmla="*/ 3950075 w 3952523"/>
                <a:gd name="connsiteY19" fmla="*/ 2777296 h 3702244"/>
                <a:gd name="connsiteX20" fmla="*/ 3878513 w 3952523"/>
                <a:gd name="connsiteY20" fmla="*/ 3127153 h 3702244"/>
                <a:gd name="connsiteX21" fmla="*/ 3692486 w 3952523"/>
                <a:gd name="connsiteY21" fmla="*/ 3421351 h 3702244"/>
                <a:gd name="connsiteX22" fmla="*/ 3263115 w 3952523"/>
                <a:gd name="connsiteY22" fmla="*/ 3651939 h 3702244"/>
                <a:gd name="connsiteX23" fmla="*/ 2841696 w 3952523"/>
                <a:gd name="connsiteY23" fmla="*/ 3699647 h 3702244"/>
                <a:gd name="connsiteX24" fmla="*/ 2412326 w 3952523"/>
                <a:gd name="connsiteY24" fmla="*/ 3620134 h 3702244"/>
                <a:gd name="connsiteX25" fmla="*/ 2296314 w 3952523"/>
                <a:gd name="connsiteY25" fmla="*/ 3701248 h 3702244"/>
                <a:gd name="connsiteX26" fmla="*/ 1879589 w 3952523"/>
                <a:gd name="connsiteY26" fmla="*/ 3659891 h 3702244"/>
                <a:gd name="connsiteX27" fmla="*/ 1474072 w 3952523"/>
                <a:gd name="connsiteY27" fmla="*/ 3580377 h 3702244"/>
                <a:gd name="connsiteX28" fmla="*/ 1402510 w 3952523"/>
                <a:gd name="connsiteY28" fmla="*/ 3421351 h 3702244"/>
                <a:gd name="connsiteX29" fmla="*/ 989042 w 3952523"/>
                <a:gd name="connsiteY29" fmla="*/ 3397497 h 3702244"/>
                <a:gd name="connsiteX30" fmla="*/ 965189 w 3952523"/>
                <a:gd name="connsiteY30" fmla="*/ 3500864 h 3702244"/>
                <a:gd name="connsiteX31" fmla="*/ 702795 w 3952523"/>
                <a:gd name="connsiteY31" fmla="*/ 3500864 h 3702244"/>
                <a:gd name="connsiteX32" fmla="*/ 583526 w 3952523"/>
                <a:gd name="connsiteY32" fmla="*/ 3469059 h 3702244"/>
                <a:gd name="connsiteX33" fmla="*/ 567623 w 3952523"/>
                <a:gd name="connsiteY33" fmla="*/ 3389546 h 3702244"/>
                <a:gd name="connsiteX34" fmla="*/ 273425 w 3952523"/>
                <a:gd name="connsiteY34" fmla="*/ 3397497 h 3702244"/>
                <a:gd name="connsiteX35" fmla="*/ 273425 w 3952523"/>
                <a:gd name="connsiteY35" fmla="*/ 3214617 h 3702244"/>
                <a:gd name="connsiteX36" fmla="*/ 583526 w 3952523"/>
                <a:gd name="connsiteY36" fmla="*/ 3206666 h 3702244"/>
                <a:gd name="connsiteX37" fmla="*/ 543769 w 3952523"/>
                <a:gd name="connsiteY37" fmla="*/ 3023786 h 3702244"/>
                <a:gd name="connsiteX38" fmla="*/ 281376 w 3952523"/>
                <a:gd name="connsiteY38" fmla="*/ 2968127 h 3702244"/>
                <a:gd name="connsiteX39" fmla="*/ 50789 w 3952523"/>
                <a:gd name="connsiteY39" fmla="*/ 2880663 h 3702244"/>
                <a:gd name="connsiteX40" fmla="*/ 11032 w 3952523"/>
                <a:gd name="connsiteY40" fmla="*/ 2825004 h 3702244"/>
                <a:gd name="connsiteX41" fmla="*/ 201863 w 3952523"/>
                <a:gd name="connsiteY41" fmla="*/ 2713685 h 3702244"/>
                <a:gd name="connsiteX42" fmla="*/ 305230 w 3952523"/>
                <a:gd name="connsiteY42" fmla="*/ 2681880 h 3702244"/>
                <a:gd name="connsiteX43" fmla="*/ 3081 w 3952523"/>
                <a:gd name="connsiteY43" fmla="*/ 2467195 h 3702244"/>
                <a:gd name="connsiteX44" fmla="*/ 217766 w 3952523"/>
                <a:gd name="connsiteY44" fmla="*/ 2395633 h 3702244"/>
                <a:gd name="connsiteX45" fmla="*/ 130302 w 3952523"/>
                <a:gd name="connsiteY45" fmla="*/ 2101435 h 3702244"/>
                <a:gd name="connsiteX46" fmla="*/ 146204 w 3952523"/>
                <a:gd name="connsiteY46" fmla="*/ 1735675 h 3702244"/>
                <a:gd name="connsiteX47" fmla="*/ 257522 w 3952523"/>
                <a:gd name="connsiteY47" fmla="*/ 1393769 h 3702244"/>
                <a:gd name="connsiteX48" fmla="*/ 432451 w 3952523"/>
                <a:gd name="connsiteY48" fmla="*/ 1099571 h 3702244"/>
                <a:gd name="connsiteX49" fmla="*/ 650339 w 3952523"/>
                <a:gd name="connsiteY49" fmla="*/ 835631 h 3702244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2795 w 3952523"/>
                <a:gd name="connsiteY31" fmla="*/ 3500864 h 3702215"/>
                <a:gd name="connsiteX32" fmla="*/ 583526 w 3952523"/>
                <a:gd name="connsiteY32" fmla="*/ 3469059 h 3702215"/>
                <a:gd name="connsiteX33" fmla="*/ 567623 w 3952523"/>
                <a:gd name="connsiteY33" fmla="*/ 3389546 h 3702215"/>
                <a:gd name="connsiteX34" fmla="*/ 273425 w 3952523"/>
                <a:gd name="connsiteY34" fmla="*/ 3397497 h 3702215"/>
                <a:gd name="connsiteX35" fmla="*/ 273425 w 3952523"/>
                <a:gd name="connsiteY35" fmla="*/ 32146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2795 w 3952523"/>
                <a:gd name="connsiteY31" fmla="*/ 35008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273425 w 3952523"/>
                <a:gd name="connsiteY34" fmla="*/ 3397497 h 3702215"/>
                <a:gd name="connsiteX35" fmla="*/ 273425 w 3952523"/>
                <a:gd name="connsiteY35" fmla="*/ 32146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273425 w 3952523"/>
                <a:gd name="connsiteY34" fmla="*/ 3397497 h 3702215"/>
                <a:gd name="connsiteX35" fmla="*/ 273425 w 3952523"/>
                <a:gd name="connsiteY35" fmla="*/ 32146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273425 w 3952523"/>
                <a:gd name="connsiteY35" fmla="*/ 32146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303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1992 w 3952523"/>
                <a:gd name="connsiteY15" fmla="*/ 63817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901042 w 3952523"/>
                <a:gd name="connsiteY15" fmla="*/ 631824 h 3702215"/>
                <a:gd name="connsiteX16" fmla="*/ 39071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901042 w 3952523"/>
                <a:gd name="connsiteY15" fmla="*/ 631824 h 3702215"/>
                <a:gd name="connsiteX16" fmla="*/ 3894471 w 3952523"/>
                <a:gd name="connsiteY16" fmla="*/ 7258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901042 w 3952523"/>
                <a:gd name="connsiteY15" fmla="*/ 631824 h 3702215"/>
                <a:gd name="connsiteX16" fmla="*/ 3913521 w 3952523"/>
                <a:gd name="connsiteY16" fmla="*/ 7385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901042 w 3952523"/>
                <a:gd name="connsiteY15" fmla="*/ 625474 h 3702215"/>
                <a:gd name="connsiteX16" fmla="*/ 3913521 w 3952523"/>
                <a:gd name="connsiteY16" fmla="*/ 7385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8342 w 3952523"/>
                <a:gd name="connsiteY15" fmla="*/ 625474 h 3702215"/>
                <a:gd name="connsiteX16" fmla="*/ 3913521 w 3952523"/>
                <a:gd name="connsiteY16" fmla="*/ 7385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2523"/>
                <a:gd name="connsiteY0" fmla="*/ 835631 h 3702215"/>
                <a:gd name="connsiteX1" fmla="*/ 1028799 w 3952523"/>
                <a:gd name="connsiteY1" fmla="*/ 535028 h 3702215"/>
                <a:gd name="connsiteX2" fmla="*/ 1354802 w 3952523"/>
                <a:gd name="connsiteY2" fmla="*/ 336245 h 3702215"/>
                <a:gd name="connsiteX3" fmla="*/ 1736465 w 3952523"/>
                <a:gd name="connsiteY3" fmla="*/ 201073 h 3702215"/>
                <a:gd name="connsiteX4" fmla="*/ 2086322 w 3952523"/>
                <a:gd name="connsiteY4" fmla="*/ 161317 h 3702215"/>
                <a:gd name="connsiteX5" fmla="*/ 2372569 w 3952523"/>
                <a:gd name="connsiteY5" fmla="*/ 153365 h 3702215"/>
                <a:gd name="connsiteX6" fmla="*/ 2671572 w 3952523"/>
                <a:gd name="connsiteY6" fmla="*/ 226528 h 3702215"/>
                <a:gd name="connsiteX7" fmla="*/ 2759036 w 3952523"/>
                <a:gd name="connsiteY7" fmla="*/ 161317 h 3702215"/>
                <a:gd name="connsiteX8" fmla="*/ 2945063 w 3952523"/>
                <a:gd name="connsiteY8" fmla="*/ 34096 h 3702215"/>
                <a:gd name="connsiteX9" fmla="*/ 3247213 w 3952523"/>
                <a:gd name="connsiteY9" fmla="*/ 2291 h 3702215"/>
                <a:gd name="connsiteX10" fmla="*/ 3493703 w 3952523"/>
                <a:gd name="connsiteY10" fmla="*/ 81804 h 3702215"/>
                <a:gd name="connsiteX11" fmla="*/ 3493703 w 3952523"/>
                <a:gd name="connsiteY11" fmla="*/ 81804 h 3702215"/>
                <a:gd name="connsiteX12" fmla="*/ 3628875 w 3952523"/>
                <a:gd name="connsiteY12" fmla="*/ 145414 h 3702215"/>
                <a:gd name="connsiteX13" fmla="*/ 3724291 w 3952523"/>
                <a:gd name="connsiteY13" fmla="*/ 248781 h 3702215"/>
                <a:gd name="connsiteX14" fmla="*/ 3854659 w 3952523"/>
                <a:gd name="connsiteY14" fmla="*/ 457116 h 3702215"/>
                <a:gd name="connsiteX15" fmla="*/ 3888342 w 3952523"/>
                <a:gd name="connsiteY15" fmla="*/ 625474 h 3702215"/>
                <a:gd name="connsiteX16" fmla="*/ 3881771 w 3952523"/>
                <a:gd name="connsiteY16" fmla="*/ 738559 h 3702215"/>
                <a:gd name="connsiteX17" fmla="*/ 3883317 w 3952523"/>
                <a:gd name="connsiteY17" fmla="*/ 2316120 h 3702215"/>
                <a:gd name="connsiteX18" fmla="*/ 3931025 w 3952523"/>
                <a:gd name="connsiteY18" fmla="*/ 2530695 h 3702215"/>
                <a:gd name="connsiteX19" fmla="*/ 3950075 w 3952523"/>
                <a:gd name="connsiteY19" fmla="*/ 2777296 h 3702215"/>
                <a:gd name="connsiteX20" fmla="*/ 3878513 w 3952523"/>
                <a:gd name="connsiteY20" fmla="*/ 3127153 h 3702215"/>
                <a:gd name="connsiteX21" fmla="*/ 3692486 w 3952523"/>
                <a:gd name="connsiteY21" fmla="*/ 3421351 h 3702215"/>
                <a:gd name="connsiteX22" fmla="*/ 3263115 w 3952523"/>
                <a:gd name="connsiteY22" fmla="*/ 3651939 h 3702215"/>
                <a:gd name="connsiteX23" fmla="*/ 2841696 w 3952523"/>
                <a:gd name="connsiteY23" fmla="*/ 3699647 h 3702215"/>
                <a:gd name="connsiteX24" fmla="*/ 2412326 w 3952523"/>
                <a:gd name="connsiteY24" fmla="*/ 3620134 h 3702215"/>
                <a:gd name="connsiteX25" fmla="*/ 2296314 w 3952523"/>
                <a:gd name="connsiteY25" fmla="*/ 3701248 h 3702215"/>
                <a:gd name="connsiteX26" fmla="*/ 1879589 w 3952523"/>
                <a:gd name="connsiteY26" fmla="*/ 3659891 h 3702215"/>
                <a:gd name="connsiteX27" fmla="*/ 1518522 w 3952523"/>
                <a:gd name="connsiteY27" fmla="*/ 3586727 h 3702215"/>
                <a:gd name="connsiteX28" fmla="*/ 1402510 w 3952523"/>
                <a:gd name="connsiteY28" fmla="*/ 3421351 h 3702215"/>
                <a:gd name="connsiteX29" fmla="*/ 989042 w 3952523"/>
                <a:gd name="connsiteY29" fmla="*/ 3397497 h 3702215"/>
                <a:gd name="connsiteX30" fmla="*/ 965189 w 3952523"/>
                <a:gd name="connsiteY30" fmla="*/ 3500864 h 3702215"/>
                <a:gd name="connsiteX31" fmla="*/ 709145 w 3952523"/>
                <a:gd name="connsiteY31" fmla="*/ 3526264 h 3702215"/>
                <a:gd name="connsiteX32" fmla="*/ 583526 w 3952523"/>
                <a:gd name="connsiteY32" fmla="*/ 3500809 h 3702215"/>
                <a:gd name="connsiteX33" fmla="*/ 567623 w 3952523"/>
                <a:gd name="connsiteY33" fmla="*/ 3389546 h 3702215"/>
                <a:gd name="connsiteX34" fmla="*/ 317875 w 3952523"/>
                <a:gd name="connsiteY34" fmla="*/ 3359397 h 3702215"/>
                <a:gd name="connsiteX35" fmla="*/ 317875 w 3952523"/>
                <a:gd name="connsiteY35" fmla="*/ 3252717 h 3702215"/>
                <a:gd name="connsiteX36" fmla="*/ 583526 w 3952523"/>
                <a:gd name="connsiteY36" fmla="*/ 3206666 h 3702215"/>
                <a:gd name="connsiteX37" fmla="*/ 543769 w 3952523"/>
                <a:gd name="connsiteY37" fmla="*/ 3023786 h 3702215"/>
                <a:gd name="connsiteX38" fmla="*/ 281376 w 3952523"/>
                <a:gd name="connsiteY38" fmla="*/ 2968127 h 3702215"/>
                <a:gd name="connsiteX39" fmla="*/ 50789 w 3952523"/>
                <a:gd name="connsiteY39" fmla="*/ 2880663 h 3702215"/>
                <a:gd name="connsiteX40" fmla="*/ 11032 w 3952523"/>
                <a:gd name="connsiteY40" fmla="*/ 2825004 h 3702215"/>
                <a:gd name="connsiteX41" fmla="*/ 201863 w 3952523"/>
                <a:gd name="connsiteY41" fmla="*/ 2713685 h 3702215"/>
                <a:gd name="connsiteX42" fmla="*/ 305230 w 3952523"/>
                <a:gd name="connsiteY42" fmla="*/ 2681880 h 3702215"/>
                <a:gd name="connsiteX43" fmla="*/ 3081 w 3952523"/>
                <a:gd name="connsiteY43" fmla="*/ 2467195 h 3702215"/>
                <a:gd name="connsiteX44" fmla="*/ 217766 w 3952523"/>
                <a:gd name="connsiteY44" fmla="*/ 2395633 h 3702215"/>
                <a:gd name="connsiteX45" fmla="*/ 143002 w 3952523"/>
                <a:gd name="connsiteY45" fmla="*/ 2101435 h 3702215"/>
                <a:gd name="connsiteX46" fmla="*/ 146204 w 3952523"/>
                <a:gd name="connsiteY46" fmla="*/ 1735675 h 3702215"/>
                <a:gd name="connsiteX47" fmla="*/ 257522 w 3952523"/>
                <a:gd name="connsiteY47" fmla="*/ 1393769 h 3702215"/>
                <a:gd name="connsiteX48" fmla="*/ 432451 w 3952523"/>
                <a:gd name="connsiteY48" fmla="*/ 1099571 h 3702215"/>
                <a:gd name="connsiteX49" fmla="*/ 650339 w 3952523"/>
                <a:gd name="connsiteY49" fmla="*/ 835631 h 3702215"/>
                <a:gd name="connsiteX0" fmla="*/ 650339 w 3951674"/>
                <a:gd name="connsiteY0" fmla="*/ 835631 h 3702215"/>
                <a:gd name="connsiteX1" fmla="*/ 1028799 w 3951674"/>
                <a:gd name="connsiteY1" fmla="*/ 535028 h 3702215"/>
                <a:gd name="connsiteX2" fmla="*/ 1354802 w 3951674"/>
                <a:gd name="connsiteY2" fmla="*/ 336245 h 3702215"/>
                <a:gd name="connsiteX3" fmla="*/ 1736465 w 3951674"/>
                <a:gd name="connsiteY3" fmla="*/ 201073 h 3702215"/>
                <a:gd name="connsiteX4" fmla="*/ 2086322 w 3951674"/>
                <a:gd name="connsiteY4" fmla="*/ 161317 h 3702215"/>
                <a:gd name="connsiteX5" fmla="*/ 2372569 w 3951674"/>
                <a:gd name="connsiteY5" fmla="*/ 153365 h 3702215"/>
                <a:gd name="connsiteX6" fmla="*/ 2671572 w 3951674"/>
                <a:gd name="connsiteY6" fmla="*/ 226528 h 3702215"/>
                <a:gd name="connsiteX7" fmla="*/ 2759036 w 3951674"/>
                <a:gd name="connsiteY7" fmla="*/ 161317 h 3702215"/>
                <a:gd name="connsiteX8" fmla="*/ 2945063 w 3951674"/>
                <a:gd name="connsiteY8" fmla="*/ 34096 h 3702215"/>
                <a:gd name="connsiteX9" fmla="*/ 3247213 w 3951674"/>
                <a:gd name="connsiteY9" fmla="*/ 2291 h 3702215"/>
                <a:gd name="connsiteX10" fmla="*/ 3493703 w 3951674"/>
                <a:gd name="connsiteY10" fmla="*/ 81804 h 3702215"/>
                <a:gd name="connsiteX11" fmla="*/ 3493703 w 3951674"/>
                <a:gd name="connsiteY11" fmla="*/ 81804 h 3702215"/>
                <a:gd name="connsiteX12" fmla="*/ 3628875 w 3951674"/>
                <a:gd name="connsiteY12" fmla="*/ 145414 h 3702215"/>
                <a:gd name="connsiteX13" fmla="*/ 3724291 w 3951674"/>
                <a:gd name="connsiteY13" fmla="*/ 248781 h 3702215"/>
                <a:gd name="connsiteX14" fmla="*/ 3854659 w 3951674"/>
                <a:gd name="connsiteY14" fmla="*/ 457116 h 3702215"/>
                <a:gd name="connsiteX15" fmla="*/ 3888342 w 3951674"/>
                <a:gd name="connsiteY15" fmla="*/ 625474 h 3702215"/>
                <a:gd name="connsiteX16" fmla="*/ 3881771 w 3951674"/>
                <a:gd name="connsiteY16" fmla="*/ 738559 h 3702215"/>
                <a:gd name="connsiteX17" fmla="*/ 3883317 w 3951674"/>
                <a:gd name="connsiteY17" fmla="*/ 2316120 h 3702215"/>
                <a:gd name="connsiteX18" fmla="*/ 3924675 w 3951674"/>
                <a:gd name="connsiteY18" fmla="*/ 2473545 h 3702215"/>
                <a:gd name="connsiteX19" fmla="*/ 3950075 w 3951674"/>
                <a:gd name="connsiteY19" fmla="*/ 2777296 h 3702215"/>
                <a:gd name="connsiteX20" fmla="*/ 3878513 w 3951674"/>
                <a:gd name="connsiteY20" fmla="*/ 3127153 h 3702215"/>
                <a:gd name="connsiteX21" fmla="*/ 3692486 w 3951674"/>
                <a:gd name="connsiteY21" fmla="*/ 3421351 h 3702215"/>
                <a:gd name="connsiteX22" fmla="*/ 3263115 w 3951674"/>
                <a:gd name="connsiteY22" fmla="*/ 3651939 h 3702215"/>
                <a:gd name="connsiteX23" fmla="*/ 2841696 w 3951674"/>
                <a:gd name="connsiteY23" fmla="*/ 3699647 h 3702215"/>
                <a:gd name="connsiteX24" fmla="*/ 2412326 w 3951674"/>
                <a:gd name="connsiteY24" fmla="*/ 3620134 h 3702215"/>
                <a:gd name="connsiteX25" fmla="*/ 2296314 w 3951674"/>
                <a:gd name="connsiteY25" fmla="*/ 3701248 h 3702215"/>
                <a:gd name="connsiteX26" fmla="*/ 1879589 w 3951674"/>
                <a:gd name="connsiteY26" fmla="*/ 3659891 h 3702215"/>
                <a:gd name="connsiteX27" fmla="*/ 1518522 w 3951674"/>
                <a:gd name="connsiteY27" fmla="*/ 3586727 h 3702215"/>
                <a:gd name="connsiteX28" fmla="*/ 1402510 w 3951674"/>
                <a:gd name="connsiteY28" fmla="*/ 3421351 h 3702215"/>
                <a:gd name="connsiteX29" fmla="*/ 989042 w 3951674"/>
                <a:gd name="connsiteY29" fmla="*/ 3397497 h 3702215"/>
                <a:gd name="connsiteX30" fmla="*/ 965189 w 3951674"/>
                <a:gd name="connsiteY30" fmla="*/ 3500864 h 3702215"/>
                <a:gd name="connsiteX31" fmla="*/ 709145 w 3951674"/>
                <a:gd name="connsiteY31" fmla="*/ 3526264 h 3702215"/>
                <a:gd name="connsiteX32" fmla="*/ 583526 w 3951674"/>
                <a:gd name="connsiteY32" fmla="*/ 3500809 h 3702215"/>
                <a:gd name="connsiteX33" fmla="*/ 567623 w 3951674"/>
                <a:gd name="connsiteY33" fmla="*/ 3389546 h 3702215"/>
                <a:gd name="connsiteX34" fmla="*/ 317875 w 3951674"/>
                <a:gd name="connsiteY34" fmla="*/ 3359397 h 3702215"/>
                <a:gd name="connsiteX35" fmla="*/ 317875 w 3951674"/>
                <a:gd name="connsiteY35" fmla="*/ 3252717 h 3702215"/>
                <a:gd name="connsiteX36" fmla="*/ 583526 w 3951674"/>
                <a:gd name="connsiteY36" fmla="*/ 3206666 h 3702215"/>
                <a:gd name="connsiteX37" fmla="*/ 543769 w 3951674"/>
                <a:gd name="connsiteY37" fmla="*/ 3023786 h 3702215"/>
                <a:gd name="connsiteX38" fmla="*/ 281376 w 3951674"/>
                <a:gd name="connsiteY38" fmla="*/ 2968127 h 3702215"/>
                <a:gd name="connsiteX39" fmla="*/ 50789 w 3951674"/>
                <a:gd name="connsiteY39" fmla="*/ 2880663 h 3702215"/>
                <a:gd name="connsiteX40" fmla="*/ 11032 w 3951674"/>
                <a:gd name="connsiteY40" fmla="*/ 2825004 h 3702215"/>
                <a:gd name="connsiteX41" fmla="*/ 201863 w 3951674"/>
                <a:gd name="connsiteY41" fmla="*/ 2713685 h 3702215"/>
                <a:gd name="connsiteX42" fmla="*/ 305230 w 3951674"/>
                <a:gd name="connsiteY42" fmla="*/ 2681880 h 3702215"/>
                <a:gd name="connsiteX43" fmla="*/ 3081 w 3951674"/>
                <a:gd name="connsiteY43" fmla="*/ 2467195 h 3702215"/>
                <a:gd name="connsiteX44" fmla="*/ 217766 w 3951674"/>
                <a:gd name="connsiteY44" fmla="*/ 2395633 h 3702215"/>
                <a:gd name="connsiteX45" fmla="*/ 143002 w 3951674"/>
                <a:gd name="connsiteY45" fmla="*/ 2101435 h 3702215"/>
                <a:gd name="connsiteX46" fmla="*/ 146204 w 3951674"/>
                <a:gd name="connsiteY46" fmla="*/ 1735675 h 3702215"/>
                <a:gd name="connsiteX47" fmla="*/ 257522 w 3951674"/>
                <a:gd name="connsiteY47" fmla="*/ 1393769 h 3702215"/>
                <a:gd name="connsiteX48" fmla="*/ 432451 w 3951674"/>
                <a:gd name="connsiteY48" fmla="*/ 1099571 h 3702215"/>
                <a:gd name="connsiteX49" fmla="*/ 650339 w 3951674"/>
                <a:gd name="connsiteY49" fmla="*/ 835631 h 3702215"/>
                <a:gd name="connsiteX0" fmla="*/ 650339 w 3951441"/>
                <a:gd name="connsiteY0" fmla="*/ 835631 h 3702215"/>
                <a:gd name="connsiteX1" fmla="*/ 1028799 w 3951441"/>
                <a:gd name="connsiteY1" fmla="*/ 535028 h 3702215"/>
                <a:gd name="connsiteX2" fmla="*/ 1354802 w 3951441"/>
                <a:gd name="connsiteY2" fmla="*/ 336245 h 3702215"/>
                <a:gd name="connsiteX3" fmla="*/ 1736465 w 3951441"/>
                <a:gd name="connsiteY3" fmla="*/ 201073 h 3702215"/>
                <a:gd name="connsiteX4" fmla="*/ 2086322 w 3951441"/>
                <a:gd name="connsiteY4" fmla="*/ 161317 h 3702215"/>
                <a:gd name="connsiteX5" fmla="*/ 2372569 w 3951441"/>
                <a:gd name="connsiteY5" fmla="*/ 153365 h 3702215"/>
                <a:gd name="connsiteX6" fmla="*/ 2671572 w 3951441"/>
                <a:gd name="connsiteY6" fmla="*/ 226528 h 3702215"/>
                <a:gd name="connsiteX7" fmla="*/ 2759036 w 3951441"/>
                <a:gd name="connsiteY7" fmla="*/ 161317 h 3702215"/>
                <a:gd name="connsiteX8" fmla="*/ 2945063 w 3951441"/>
                <a:gd name="connsiteY8" fmla="*/ 34096 h 3702215"/>
                <a:gd name="connsiteX9" fmla="*/ 3247213 w 3951441"/>
                <a:gd name="connsiteY9" fmla="*/ 2291 h 3702215"/>
                <a:gd name="connsiteX10" fmla="*/ 3493703 w 3951441"/>
                <a:gd name="connsiteY10" fmla="*/ 81804 h 3702215"/>
                <a:gd name="connsiteX11" fmla="*/ 3493703 w 3951441"/>
                <a:gd name="connsiteY11" fmla="*/ 81804 h 3702215"/>
                <a:gd name="connsiteX12" fmla="*/ 3628875 w 3951441"/>
                <a:gd name="connsiteY12" fmla="*/ 145414 h 3702215"/>
                <a:gd name="connsiteX13" fmla="*/ 3724291 w 3951441"/>
                <a:gd name="connsiteY13" fmla="*/ 248781 h 3702215"/>
                <a:gd name="connsiteX14" fmla="*/ 3854659 w 3951441"/>
                <a:gd name="connsiteY14" fmla="*/ 457116 h 3702215"/>
                <a:gd name="connsiteX15" fmla="*/ 3888342 w 3951441"/>
                <a:gd name="connsiteY15" fmla="*/ 625474 h 3702215"/>
                <a:gd name="connsiteX16" fmla="*/ 3881771 w 3951441"/>
                <a:gd name="connsiteY16" fmla="*/ 738559 h 3702215"/>
                <a:gd name="connsiteX17" fmla="*/ 3883317 w 3951441"/>
                <a:gd name="connsiteY17" fmla="*/ 2316120 h 3702215"/>
                <a:gd name="connsiteX18" fmla="*/ 3913742 w 3951441"/>
                <a:gd name="connsiteY18" fmla="*/ 2403475 h 3702215"/>
                <a:gd name="connsiteX19" fmla="*/ 3924675 w 3951441"/>
                <a:gd name="connsiteY19" fmla="*/ 2473545 h 3702215"/>
                <a:gd name="connsiteX20" fmla="*/ 3950075 w 3951441"/>
                <a:gd name="connsiteY20" fmla="*/ 2777296 h 3702215"/>
                <a:gd name="connsiteX21" fmla="*/ 3878513 w 3951441"/>
                <a:gd name="connsiteY21" fmla="*/ 3127153 h 3702215"/>
                <a:gd name="connsiteX22" fmla="*/ 3692486 w 3951441"/>
                <a:gd name="connsiteY22" fmla="*/ 3421351 h 3702215"/>
                <a:gd name="connsiteX23" fmla="*/ 3263115 w 3951441"/>
                <a:gd name="connsiteY23" fmla="*/ 3651939 h 3702215"/>
                <a:gd name="connsiteX24" fmla="*/ 2841696 w 3951441"/>
                <a:gd name="connsiteY24" fmla="*/ 3699647 h 3702215"/>
                <a:gd name="connsiteX25" fmla="*/ 2412326 w 3951441"/>
                <a:gd name="connsiteY25" fmla="*/ 3620134 h 3702215"/>
                <a:gd name="connsiteX26" fmla="*/ 2296314 w 3951441"/>
                <a:gd name="connsiteY26" fmla="*/ 3701248 h 3702215"/>
                <a:gd name="connsiteX27" fmla="*/ 1879589 w 3951441"/>
                <a:gd name="connsiteY27" fmla="*/ 3659891 h 3702215"/>
                <a:gd name="connsiteX28" fmla="*/ 1518522 w 3951441"/>
                <a:gd name="connsiteY28" fmla="*/ 3586727 h 3702215"/>
                <a:gd name="connsiteX29" fmla="*/ 1402510 w 3951441"/>
                <a:gd name="connsiteY29" fmla="*/ 3421351 h 3702215"/>
                <a:gd name="connsiteX30" fmla="*/ 989042 w 3951441"/>
                <a:gd name="connsiteY30" fmla="*/ 3397497 h 3702215"/>
                <a:gd name="connsiteX31" fmla="*/ 965189 w 3951441"/>
                <a:gd name="connsiteY31" fmla="*/ 3500864 h 3702215"/>
                <a:gd name="connsiteX32" fmla="*/ 709145 w 3951441"/>
                <a:gd name="connsiteY32" fmla="*/ 3526264 h 3702215"/>
                <a:gd name="connsiteX33" fmla="*/ 583526 w 3951441"/>
                <a:gd name="connsiteY33" fmla="*/ 3500809 h 3702215"/>
                <a:gd name="connsiteX34" fmla="*/ 567623 w 3951441"/>
                <a:gd name="connsiteY34" fmla="*/ 3389546 h 3702215"/>
                <a:gd name="connsiteX35" fmla="*/ 317875 w 3951441"/>
                <a:gd name="connsiteY35" fmla="*/ 3359397 h 3702215"/>
                <a:gd name="connsiteX36" fmla="*/ 317875 w 3951441"/>
                <a:gd name="connsiteY36" fmla="*/ 3252717 h 3702215"/>
                <a:gd name="connsiteX37" fmla="*/ 583526 w 3951441"/>
                <a:gd name="connsiteY37" fmla="*/ 3206666 h 3702215"/>
                <a:gd name="connsiteX38" fmla="*/ 543769 w 3951441"/>
                <a:gd name="connsiteY38" fmla="*/ 3023786 h 3702215"/>
                <a:gd name="connsiteX39" fmla="*/ 281376 w 3951441"/>
                <a:gd name="connsiteY39" fmla="*/ 2968127 h 3702215"/>
                <a:gd name="connsiteX40" fmla="*/ 50789 w 3951441"/>
                <a:gd name="connsiteY40" fmla="*/ 2880663 h 3702215"/>
                <a:gd name="connsiteX41" fmla="*/ 11032 w 3951441"/>
                <a:gd name="connsiteY41" fmla="*/ 2825004 h 3702215"/>
                <a:gd name="connsiteX42" fmla="*/ 201863 w 3951441"/>
                <a:gd name="connsiteY42" fmla="*/ 2713685 h 3702215"/>
                <a:gd name="connsiteX43" fmla="*/ 305230 w 3951441"/>
                <a:gd name="connsiteY43" fmla="*/ 2681880 h 3702215"/>
                <a:gd name="connsiteX44" fmla="*/ 3081 w 3951441"/>
                <a:gd name="connsiteY44" fmla="*/ 2467195 h 3702215"/>
                <a:gd name="connsiteX45" fmla="*/ 217766 w 3951441"/>
                <a:gd name="connsiteY45" fmla="*/ 2395633 h 3702215"/>
                <a:gd name="connsiteX46" fmla="*/ 143002 w 3951441"/>
                <a:gd name="connsiteY46" fmla="*/ 2101435 h 3702215"/>
                <a:gd name="connsiteX47" fmla="*/ 146204 w 3951441"/>
                <a:gd name="connsiteY47" fmla="*/ 1735675 h 3702215"/>
                <a:gd name="connsiteX48" fmla="*/ 257522 w 3951441"/>
                <a:gd name="connsiteY48" fmla="*/ 1393769 h 3702215"/>
                <a:gd name="connsiteX49" fmla="*/ 432451 w 3951441"/>
                <a:gd name="connsiteY49" fmla="*/ 1099571 h 3702215"/>
                <a:gd name="connsiteX50" fmla="*/ 650339 w 3951441"/>
                <a:gd name="connsiteY50" fmla="*/ 835631 h 3702215"/>
                <a:gd name="connsiteX0" fmla="*/ 650339 w 3951441"/>
                <a:gd name="connsiteY0" fmla="*/ 835631 h 3702215"/>
                <a:gd name="connsiteX1" fmla="*/ 1028799 w 3951441"/>
                <a:gd name="connsiteY1" fmla="*/ 535028 h 3702215"/>
                <a:gd name="connsiteX2" fmla="*/ 1354802 w 3951441"/>
                <a:gd name="connsiteY2" fmla="*/ 336245 h 3702215"/>
                <a:gd name="connsiteX3" fmla="*/ 1736465 w 3951441"/>
                <a:gd name="connsiteY3" fmla="*/ 201073 h 3702215"/>
                <a:gd name="connsiteX4" fmla="*/ 2086322 w 3951441"/>
                <a:gd name="connsiteY4" fmla="*/ 161317 h 3702215"/>
                <a:gd name="connsiteX5" fmla="*/ 2372569 w 3951441"/>
                <a:gd name="connsiteY5" fmla="*/ 153365 h 3702215"/>
                <a:gd name="connsiteX6" fmla="*/ 2671572 w 3951441"/>
                <a:gd name="connsiteY6" fmla="*/ 226528 h 3702215"/>
                <a:gd name="connsiteX7" fmla="*/ 2759036 w 3951441"/>
                <a:gd name="connsiteY7" fmla="*/ 161317 h 3702215"/>
                <a:gd name="connsiteX8" fmla="*/ 2945063 w 3951441"/>
                <a:gd name="connsiteY8" fmla="*/ 34096 h 3702215"/>
                <a:gd name="connsiteX9" fmla="*/ 3247213 w 3951441"/>
                <a:gd name="connsiteY9" fmla="*/ 2291 h 3702215"/>
                <a:gd name="connsiteX10" fmla="*/ 3493703 w 3951441"/>
                <a:gd name="connsiteY10" fmla="*/ 81804 h 3702215"/>
                <a:gd name="connsiteX11" fmla="*/ 3493703 w 3951441"/>
                <a:gd name="connsiteY11" fmla="*/ 81804 h 3702215"/>
                <a:gd name="connsiteX12" fmla="*/ 3628875 w 3951441"/>
                <a:gd name="connsiteY12" fmla="*/ 145414 h 3702215"/>
                <a:gd name="connsiteX13" fmla="*/ 3724291 w 3951441"/>
                <a:gd name="connsiteY13" fmla="*/ 248781 h 3702215"/>
                <a:gd name="connsiteX14" fmla="*/ 3854659 w 3951441"/>
                <a:gd name="connsiteY14" fmla="*/ 457116 h 3702215"/>
                <a:gd name="connsiteX15" fmla="*/ 3888342 w 3951441"/>
                <a:gd name="connsiteY15" fmla="*/ 625474 h 3702215"/>
                <a:gd name="connsiteX16" fmla="*/ 3881771 w 3951441"/>
                <a:gd name="connsiteY16" fmla="*/ 738559 h 3702215"/>
                <a:gd name="connsiteX17" fmla="*/ 3883317 w 3951441"/>
                <a:gd name="connsiteY17" fmla="*/ 2284370 h 3702215"/>
                <a:gd name="connsiteX18" fmla="*/ 3913742 w 3951441"/>
                <a:gd name="connsiteY18" fmla="*/ 2403475 h 3702215"/>
                <a:gd name="connsiteX19" fmla="*/ 3924675 w 3951441"/>
                <a:gd name="connsiteY19" fmla="*/ 2473545 h 3702215"/>
                <a:gd name="connsiteX20" fmla="*/ 3950075 w 3951441"/>
                <a:gd name="connsiteY20" fmla="*/ 2777296 h 3702215"/>
                <a:gd name="connsiteX21" fmla="*/ 3878513 w 3951441"/>
                <a:gd name="connsiteY21" fmla="*/ 3127153 h 3702215"/>
                <a:gd name="connsiteX22" fmla="*/ 3692486 w 3951441"/>
                <a:gd name="connsiteY22" fmla="*/ 3421351 h 3702215"/>
                <a:gd name="connsiteX23" fmla="*/ 3263115 w 3951441"/>
                <a:gd name="connsiteY23" fmla="*/ 3651939 h 3702215"/>
                <a:gd name="connsiteX24" fmla="*/ 2841696 w 3951441"/>
                <a:gd name="connsiteY24" fmla="*/ 3699647 h 3702215"/>
                <a:gd name="connsiteX25" fmla="*/ 2412326 w 3951441"/>
                <a:gd name="connsiteY25" fmla="*/ 3620134 h 3702215"/>
                <a:gd name="connsiteX26" fmla="*/ 2296314 w 3951441"/>
                <a:gd name="connsiteY26" fmla="*/ 3701248 h 3702215"/>
                <a:gd name="connsiteX27" fmla="*/ 1879589 w 3951441"/>
                <a:gd name="connsiteY27" fmla="*/ 3659891 h 3702215"/>
                <a:gd name="connsiteX28" fmla="*/ 1518522 w 3951441"/>
                <a:gd name="connsiteY28" fmla="*/ 3586727 h 3702215"/>
                <a:gd name="connsiteX29" fmla="*/ 1402510 w 3951441"/>
                <a:gd name="connsiteY29" fmla="*/ 3421351 h 3702215"/>
                <a:gd name="connsiteX30" fmla="*/ 989042 w 3951441"/>
                <a:gd name="connsiteY30" fmla="*/ 3397497 h 3702215"/>
                <a:gd name="connsiteX31" fmla="*/ 965189 w 3951441"/>
                <a:gd name="connsiteY31" fmla="*/ 3500864 h 3702215"/>
                <a:gd name="connsiteX32" fmla="*/ 709145 w 3951441"/>
                <a:gd name="connsiteY32" fmla="*/ 3526264 h 3702215"/>
                <a:gd name="connsiteX33" fmla="*/ 583526 w 3951441"/>
                <a:gd name="connsiteY33" fmla="*/ 3500809 h 3702215"/>
                <a:gd name="connsiteX34" fmla="*/ 567623 w 3951441"/>
                <a:gd name="connsiteY34" fmla="*/ 3389546 h 3702215"/>
                <a:gd name="connsiteX35" fmla="*/ 317875 w 3951441"/>
                <a:gd name="connsiteY35" fmla="*/ 3359397 h 3702215"/>
                <a:gd name="connsiteX36" fmla="*/ 317875 w 3951441"/>
                <a:gd name="connsiteY36" fmla="*/ 3252717 h 3702215"/>
                <a:gd name="connsiteX37" fmla="*/ 583526 w 3951441"/>
                <a:gd name="connsiteY37" fmla="*/ 3206666 h 3702215"/>
                <a:gd name="connsiteX38" fmla="*/ 543769 w 3951441"/>
                <a:gd name="connsiteY38" fmla="*/ 3023786 h 3702215"/>
                <a:gd name="connsiteX39" fmla="*/ 281376 w 3951441"/>
                <a:gd name="connsiteY39" fmla="*/ 2968127 h 3702215"/>
                <a:gd name="connsiteX40" fmla="*/ 50789 w 3951441"/>
                <a:gd name="connsiteY40" fmla="*/ 2880663 h 3702215"/>
                <a:gd name="connsiteX41" fmla="*/ 11032 w 3951441"/>
                <a:gd name="connsiteY41" fmla="*/ 2825004 h 3702215"/>
                <a:gd name="connsiteX42" fmla="*/ 201863 w 3951441"/>
                <a:gd name="connsiteY42" fmla="*/ 2713685 h 3702215"/>
                <a:gd name="connsiteX43" fmla="*/ 305230 w 3951441"/>
                <a:gd name="connsiteY43" fmla="*/ 2681880 h 3702215"/>
                <a:gd name="connsiteX44" fmla="*/ 3081 w 3951441"/>
                <a:gd name="connsiteY44" fmla="*/ 2467195 h 3702215"/>
                <a:gd name="connsiteX45" fmla="*/ 217766 w 3951441"/>
                <a:gd name="connsiteY45" fmla="*/ 2395633 h 3702215"/>
                <a:gd name="connsiteX46" fmla="*/ 143002 w 3951441"/>
                <a:gd name="connsiteY46" fmla="*/ 2101435 h 3702215"/>
                <a:gd name="connsiteX47" fmla="*/ 146204 w 3951441"/>
                <a:gd name="connsiteY47" fmla="*/ 1735675 h 3702215"/>
                <a:gd name="connsiteX48" fmla="*/ 257522 w 3951441"/>
                <a:gd name="connsiteY48" fmla="*/ 1393769 h 3702215"/>
                <a:gd name="connsiteX49" fmla="*/ 432451 w 3951441"/>
                <a:gd name="connsiteY49" fmla="*/ 1099571 h 3702215"/>
                <a:gd name="connsiteX50" fmla="*/ 650339 w 3951441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28875 w 3951579"/>
                <a:gd name="connsiteY12" fmla="*/ 14541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83317 w 3951579"/>
                <a:gd name="connsiteY17" fmla="*/ 2284370 h 3702215"/>
                <a:gd name="connsiteX18" fmla="*/ 3894692 w 3951579"/>
                <a:gd name="connsiteY18" fmla="*/ 2333625 h 3702215"/>
                <a:gd name="connsiteX19" fmla="*/ 3924675 w 3951579"/>
                <a:gd name="connsiteY19" fmla="*/ 24735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28875 w 3951579"/>
                <a:gd name="connsiteY12" fmla="*/ 14541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83317 w 3951579"/>
                <a:gd name="connsiteY17" fmla="*/ 2284370 h 3702215"/>
                <a:gd name="connsiteX18" fmla="*/ 3894692 w 3951579"/>
                <a:gd name="connsiteY18" fmla="*/ 233362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28875 w 3951579"/>
                <a:gd name="connsiteY12" fmla="*/ 14541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70617 w 3951579"/>
                <a:gd name="connsiteY17" fmla="*/ 2093870 h 3702215"/>
                <a:gd name="connsiteX18" fmla="*/ 3894692 w 3951579"/>
                <a:gd name="connsiteY18" fmla="*/ 233362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28875 w 3951579"/>
                <a:gd name="connsiteY12" fmla="*/ 14541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70617 w 3951579"/>
                <a:gd name="connsiteY17" fmla="*/ 2093870 h 3702215"/>
                <a:gd name="connsiteX18" fmla="*/ 3894692 w 3951579"/>
                <a:gd name="connsiteY18" fmla="*/ 237807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533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16175 w 3951579"/>
                <a:gd name="connsiteY12" fmla="*/ 15176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70617 w 3951579"/>
                <a:gd name="connsiteY17" fmla="*/ 2093870 h 3702215"/>
                <a:gd name="connsiteX18" fmla="*/ 3894692 w 3951579"/>
                <a:gd name="connsiteY18" fmla="*/ 237807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  <a:gd name="connsiteX0" fmla="*/ 650339 w 3951579"/>
                <a:gd name="connsiteY0" fmla="*/ 835631 h 3702215"/>
                <a:gd name="connsiteX1" fmla="*/ 1028799 w 3951579"/>
                <a:gd name="connsiteY1" fmla="*/ 535028 h 3702215"/>
                <a:gd name="connsiteX2" fmla="*/ 1354802 w 3951579"/>
                <a:gd name="connsiteY2" fmla="*/ 336245 h 3702215"/>
                <a:gd name="connsiteX3" fmla="*/ 1736465 w 3951579"/>
                <a:gd name="connsiteY3" fmla="*/ 201073 h 3702215"/>
                <a:gd name="connsiteX4" fmla="*/ 2086322 w 3951579"/>
                <a:gd name="connsiteY4" fmla="*/ 161317 h 3702215"/>
                <a:gd name="connsiteX5" fmla="*/ 2372569 w 3951579"/>
                <a:gd name="connsiteY5" fmla="*/ 166065 h 3702215"/>
                <a:gd name="connsiteX6" fmla="*/ 2671572 w 3951579"/>
                <a:gd name="connsiteY6" fmla="*/ 226528 h 3702215"/>
                <a:gd name="connsiteX7" fmla="*/ 2759036 w 3951579"/>
                <a:gd name="connsiteY7" fmla="*/ 161317 h 3702215"/>
                <a:gd name="connsiteX8" fmla="*/ 2945063 w 3951579"/>
                <a:gd name="connsiteY8" fmla="*/ 34096 h 3702215"/>
                <a:gd name="connsiteX9" fmla="*/ 3247213 w 3951579"/>
                <a:gd name="connsiteY9" fmla="*/ 2291 h 3702215"/>
                <a:gd name="connsiteX10" fmla="*/ 3493703 w 3951579"/>
                <a:gd name="connsiteY10" fmla="*/ 81804 h 3702215"/>
                <a:gd name="connsiteX11" fmla="*/ 3493703 w 3951579"/>
                <a:gd name="connsiteY11" fmla="*/ 81804 h 3702215"/>
                <a:gd name="connsiteX12" fmla="*/ 3616175 w 3951579"/>
                <a:gd name="connsiteY12" fmla="*/ 151764 h 3702215"/>
                <a:gd name="connsiteX13" fmla="*/ 3724291 w 3951579"/>
                <a:gd name="connsiteY13" fmla="*/ 248781 h 3702215"/>
                <a:gd name="connsiteX14" fmla="*/ 3854659 w 3951579"/>
                <a:gd name="connsiteY14" fmla="*/ 457116 h 3702215"/>
                <a:gd name="connsiteX15" fmla="*/ 3888342 w 3951579"/>
                <a:gd name="connsiteY15" fmla="*/ 625474 h 3702215"/>
                <a:gd name="connsiteX16" fmla="*/ 3881771 w 3951579"/>
                <a:gd name="connsiteY16" fmla="*/ 738559 h 3702215"/>
                <a:gd name="connsiteX17" fmla="*/ 3870617 w 3951579"/>
                <a:gd name="connsiteY17" fmla="*/ 2093870 h 3702215"/>
                <a:gd name="connsiteX18" fmla="*/ 3894692 w 3951579"/>
                <a:gd name="connsiteY18" fmla="*/ 2378075 h 3702215"/>
                <a:gd name="connsiteX19" fmla="*/ 3924675 w 3951579"/>
                <a:gd name="connsiteY19" fmla="*/ 2537045 h 3702215"/>
                <a:gd name="connsiteX20" fmla="*/ 3950075 w 3951579"/>
                <a:gd name="connsiteY20" fmla="*/ 2777296 h 3702215"/>
                <a:gd name="connsiteX21" fmla="*/ 3878513 w 3951579"/>
                <a:gd name="connsiteY21" fmla="*/ 3127153 h 3702215"/>
                <a:gd name="connsiteX22" fmla="*/ 3692486 w 3951579"/>
                <a:gd name="connsiteY22" fmla="*/ 3421351 h 3702215"/>
                <a:gd name="connsiteX23" fmla="*/ 3263115 w 3951579"/>
                <a:gd name="connsiteY23" fmla="*/ 3651939 h 3702215"/>
                <a:gd name="connsiteX24" fmla="*/ 2841696 w 3951579"/>
                <a:gd name="connsiteY24" fmla="*/ 3699647 h 3702215"/>
                <a:gd name="connsiteX25" fmla="*/ 2412326 w 3951579"/>
                <a:gd name="connsiteY25" fmla="*/ 3620134 h 3702215"/>
                <a:gd name="connsiteX26" fmla="*/ 2296314 w 3951579"/>
                <a:gd name="connsiteY26" fmla="*/ 3701248 h 3702215"/>
                <a:gd name="connsiteX27" fmla="*/ 1879589 w 3951579"/>
                <a:gd name="connsiteY27" fmla="*/ 3659891 h 3702215"/>
                <a:gd name="connsiteX28" fmla="*/ 1518522 w 3951579"/>
                <a:gd name="connsiteY28" fmla="*/ 3586727 h 3702215"/>
                <a:gd name="connsiteX29" fmla="*/ 1402510 w 3951579"/>
                <a:gd name="connsiteY29" fmla="*/ 3421351 h 3702215"/>
                <a:gd name="connsiteX30" fmla="*/ 989042 w 3951579"/>
                <a:gd name="connsiteY30" fmla="*/ 3397497 h 3702215"/>
                <a:gd name="connsiteX31" fmla="*/ 965189 w 3951579"/>
                <a:gd name="connsiteY31" fmla="*/ 3500864 h 3702215"/>
                <a:gd name="connsiteX32" fmla="*/ 709145 w 3951579"/>
                <a:gd name="connsiteY32" fmla="*/ 3526264 h 3702215"/>
                <a:gd name="connsiteX33" fmla="*/ 583526 w 3951579"/>
                <a:gd name="connsiteY33" fmla="*/ 3500809 h 3702215"/>
                <a:gd name="connsiteX34" fmla="*/ 567623 w 3951579"/>
                <a:gd name="connsiteY34" fmla="*/ 3389546 h 3702215"/>
                <a:gd name="connsiteX35" fmla="*/ 317875 w 3951579"/>
                <a:gd name="connsiteY35" fmla="*/ 3359397 h 3702215"/>
                <a:gd name="connsiteX36" fmla="*/ 317875 w 3951579"/>
                <a:gd name="connsiteY36" fmla="*/ 3252717 h 3702215"/>
                <a:gd name="connsiteX37" fmla="*/ 583526 w 3951579"/>
                <a:gd name="connsiteY37" fmla="*/ 3206666 h 3702215"/>
                <a:gd name="connsiteX38" fmla="*/ 543769 w 3951579"/>
                <a:gd name="connsiteY38" fmla="*/ 3023786 h 3702215"/>
                <a:gd name="connsiteX39" fmla="*/ 281376 w 3951579"/>
                <a:gd name="connsiteY39" fmla="*/ 2968127 h 3702215"/>
                <a:gd name="connsiteX40" fmla="*/ 50789 w 3951579"/>
                <a:gd name="connsiteY40" fmla="*/ 2880663 h 3702215"/>
                <a:gd name="connsiteX41" fmla="*/ 11032 w 3951579"/>
                <a:gd name="connsiteY41" fmla="*/ 2825004 h 3702215"/>
                <a:gd name="connsiteX42" fmla="*/ 201863 w 3951579"/>
                <a:gd name="connsiteY42" fmla="*/ 2713685 h 3702215"/>
                <a:gd name="connsiteX43" fmla="*/ 305230 w 3951579"/>
                <a:gd name="connsiteY43" fmla="*/ 2681880 h 3702215"/>
                <a:gd name="connsiteX44" fmla="*/ 3081 w 3951579"/>
                <a:gd name="connsiteY44" fmla="*/ 2467195 h 3702215"/>
                <a:gd name="connsiteX45" fmla="*/ 217766 w 3951579"/>
                <a:gd name="connsiteY45" fmla="*/ 2395633 h 3702215"/>
                <a:gd name="connsiteX46" fmla="*/ 143002 w 3951579"/>
                <a:gd name="connsiteY46" fmla="*/ 2101435 h 3702215"/>
                <a:gd name="connsiteX47" fmla="*/ 146204 w 3951579"/>
                <a:gd name="connsiteY47" fmla="*/ 1735675 h 3702215"/>
                <a:gd name="connsiteX48" fmla="*/ 257522 w 3951579"/>
                <a:gd name="connsiteY48" fmla="*/ 1393769 h 3702215"/>
                <a:gd name="connsiteX49" fmla="*/ 432451 w 3951579"/>
                <a:gd name="connsiteY49" fmla="*/ 1099571 h 3702215"/>
                <a:gd name="connsiteX50" fmla="*/ 650339 w 3951579"/>
                <a:gd name="connsiteY50" fmla="*/ 835631 h 37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51579" h="3702215">
                  <a:moveTo>
                    <a:pt x="650339" y="835631"/>
                  </a:moveTo>
                  <a:cubicBezTo>
                    <a:pt x="749730" y="741541"/>
                    <a:pt x="911389" y="618259"/>
                    <a:pt x="1028799" y="535028"/>
                  </a:cubicBezTo>
                  <a:cubicBezTo>
                    <a:pt x="1146209" y="451797"/>
                    <a:pt x="1236858" y="391904"/>
                    <a:pt x="1354802" y="336245"/>
                  </a:cubicBezTo>
                  <a:cubicBezTo>
                    <a:pt x="1472746" y="280586"/>
                    <a:pt x="1614545" y="230228"/>
                    <a:pt x="1736465" y="201073"/>
                  </a:cubicBezTo>
                  <a:cubicBezTo>
                    <a:pt x="1858385" y="171918"/>
                    <a:pt x="1980305" y="167152"/>
                    <a:pt x="2086322" y="161317"/>
                  </a:cubicBezTo>
                  <a:cubicBezTo>
                    <a:pt x="2192339" y="155482"/>
                    <a:pt x="2275028" y="155197"/>
                    <a:pt x="2372569" y="166065"/>
                  </a:cubicBezTo>
                  <a:cubicBezTo>
                    <a:pt x="2470110" y="176933"/>
                    <a:pt x="2607161" y="227319"/>
                    <a:pt x="2671572" y="226528"/>
                  </a:cubicBezTo>
                  <a:cubicBezTo>
                    <a:pt x="2735983" y="225737"/>
                    <a:pt x="2713454" y="193389"/>
                    <a:pt x="2759036" y="161317"/>
                  </a:cubicBezTo>
                  <a:cubicBezTo>
                    <a:pt x="2804618" y="129245"/>
                    <a:pt x="2863700" y="60600"/>
                    <a:pt x="2945063" y="34096"/>
                  </a:cubicBezTo>
                  <a:cubicBezTo>
                    <a:pt x="3026426" y="7592"/>
                    <a:pt x="3155773" y="-5660"/>
                    <a:pt x="3247213" y="2291"/>
                  </a:cubicBezTo>
                  <a:cubicBezTo>
                    <a:pt x="3338653" y="10242"/>
                    <a:pt x="3493703" y="81804"/>
                    <a:pt x="3493703" y="81804"/>
                  </a:cubicBezTo>
                  <a:lnTo>
                    <a:pt x="3493703" y="81804"/>
                  </a:lnTo>
                  <a:cubicBezTo>
                    <a:pt x="3516232" y="92406"/>
                    <a:pt x="3577744" y="123935"/>
                    <a:pt x="3616175" y="151764"/>
                  </a:cubicBezTo>
                  <a:cubicBezTo>
                    <a:pt x="3654606" y="179593"/>
                    <a:pt x="3684544" y="197889"/>
                    <a:pt x="3724291" y="248781"/>
                  </a:cubicBezTo>
                  <a:cubicBezTo>
                    <a:pt x="3764038" y="299673"/>
                    <a:pt x="3827317" y="394334"/>
                    <a:pt x="3854659" y="457116"/>
                  </a:cubicBezTo>
                  <a:cubicBezTo>
                    <a:pt x="3882001" y="519898"/>
                    <a:pt x="3879590" y="580683"/>
                    <a:pt x="3888342" y="625474"/>
                  </a:cubicBezTo>
                  <a:cubicBezTo>
                    <a:pt x="3897094" y="670265"/>
                    <a:pt x="3884725" y="493826"/>
                    <a:pt x="3881771" y="738559"/>
                  </a:cubicBezTo>
                  <a:cubicBezTo>
                    <a:pt x="3878817" y="983292"/>
                    <a:pt x="3868464" y="1820617"/>
                    <a:pt x="3870617" y="2093870"/>
                  </a:cubicBezTo>
                  <a:cubicBezTo>
                    <a:pt x="3872770" y="2367123"/>
                    <a:pt x="3887799" y="2351838"/>
                    <a:pt x="3894692" y="2378075"/>
                  </a:cubicBezTo>
                  <a:cubicBezTo>
                    <a:pt x="3901585" y="2404312"/>
                    <a:pt x="3915445" y="2470508"/>
                    <a:pt x="3924675" y="2537045"/>
                  </a:cubicBezTo>
                  <a:cubicBezTo>
                    <a:pt x="3933906" y="2603582"/>
                    <a:pt x="3957769" y="2678945"/>
                    <a:pt x="3950075" y="2777296"/>
                  </a:cubicBezTo>
                  <a:cubicBezTo>
                    <a:pt x="3942381" y="2875647"/>
                    <a:pt x="3921444" y="3019811"/>
                    <a:pt x="3878513" y="3127153"/>
                  </a:cubicBezTo>
                  <a:cubicBezTo>
                    <a:pt x="3835582" y="3234495"/>
                    <a:pt x="3795052" y="3333887"/>
                    <a:pt x="3692486" y="3421351"/>
                  </a:cubicBezTo>
                  <a:cubicBezTo>
                    <a:pt x="3589920" y="3508815"/>
                    <a:pt x="3404913" y="3605556"/>
                    <a:pt x="3263115" y="3651939"/>
                  </a:cubicBezTo>
                  <a:cubicBezTo>
                    <a:pt x="3121317" y="3698322"/>
                    <a:pt x="2983494" y="3704948"/>
                    <a:pt x="2841696" y="3699647"/>
                  </a:cubicBezTo>
                  <a:cubicBezTo>
                    <a:pt x="2699898" y="3694346"/>
                    <a:pt x="2503223" y="3619867"/>
                    <a:pt x="2412326" y="3620134"/>
                  </a:cubicBezTo>
                  <a:cubicBezTo>
                    <a:pt x="2321429" y="3620401"/>
                    <a:pt x="2385103" y="3694622"/>
                    <a:pt x="2296314" y="3701248"/>
                  </a:cubicBezTo>
                  <a:cubicBezTo>
                    <a:pt x="2207525" y="3707874"/>
                    <a:pt x="2009221" y="3678978"/>
                    <a:pt x="1879589" y="3659891"/>
                  </a:cubicBezTo>
                  <a:cubicBezTo>
                    <a:pt x="1749957" y="3640804"/>
                    <a:pt x="1598035" y="3626484"/>
                    <a:pt x="1518522" y="3586727"/>
                  </a:cubicBezTo>
                  <a:cubicBezTo>
                    <a:pt x="1439009" y="3546970"/>
                    <a:pt x="1490757" y="3452889"/>
                    <a:pt x="1402510" y="3421351"/>
                  </a:cubicBezTo>
                  <a:cubicBezTo>
                    <a:pt x="1314263" y="3389813"/>
                    <a:pt x="1061929" y="3384245"/>
                    <a:pt x="989042" y="3397497"/>
                  </a:cubicBezTo>
                  <a:cubicBezTo>
                    <a:pt x="916155" y="3410749"/>
                    <a:pt x="1011838" y="3479403"/>
                    <a:pt x="965189" y="3500864"/>
                  </a:cubicBezTo>
                  <a:cubicBezTo>
                    <a:pt x="918540" y="3522325"/>
                    <a:pt x="772755" y="3526273"/>
                    <a:pt x="709145" y="3526264"/>
                  </a:cubicBezTo>
                  <a:cubicBezTo>
                    <a:pt x="645535" y="3526255"/>
                    <a:pt x="607113" y="3523595"/>
                    <a:pt x="583526" y="3500809"/>
                  </a:cubicBezTo>
                  <a:cubicBezTo>
                    <a:pt x="559939" y="3478023"/>
                    <a:pt x="611898" y="3413115"/>
                    <a:pt x="567623" y="3389546"/>
                  </a:cubicBezTo>
                  <a:cubicBezTo>
                    <a:pt x="523348" y="3365977"/>
                    <a:pt x="359500" y="3382202"/>
                    <a:pt x="317875" y="3359397"/>
                  </a:cubicBezTo>
                  <a:cubicBezTo>
                    <a:pt x="276250" y="3336592"/>
                    <a:pt x="273600" y="3278172"/>
                    <a:pt x="317875" y="3252717"/>
                  </a:cubicBezTo>
                  <a:cubicBezTo>
                    <a:pt x="362150" y="3227262"/>
                    <a:pt x="545877" y="3244821"/>
                    <a:pt x="583526" y="3206666"/>
                  </a:cubicBezTo>
                  <a:cubicBezTo>
                    <a:pt x="621175" y="3168511"/>
                    <a:pt x="594127" y="3063543"/>
                    <a:pt x="543769" y="3023786"/>
                  </a:cubicBezTo>
                  <a:cubicBezTo>
                    <a:pt x="493411" y="2984029"/>
                    <a:pt x="363539" y="2991981"/>
                    <a:pt x="281376" y="2968127"/>
                  </a:cubicBezTo>
                  <a:cubicBezTo>
                    <a:pt x="199213" y="2944273"/>
                    <a:pt x="95846" y="2904517"/>
                    <a:pt x="50789" y="2880663"/>
                  </a:cubicBezTo>
                  <a:cubicBezTo>
                    <a:pt x="5732" y="2856809"/>
                    <a:pt x="-14147" y="2852834"/>
                    <a:pt x="11032" y="2825004"/>
                  </a:cubicBezTo>
                  <a:cubicBezTo>
                    <a:pt x="36211" y="2797174"/>
                    <a:pt x="152830" y="2737539"/>
                    <a:pt x="201863" y="2713685"/>
                  </a:cubicBezTo>
                  <a:cubicBezTo>
                    <a:pt x="250896" y="2689831"/>
                    <a:pt x="338360" y="2722962"/>
                    <a:pt x="305230" y="2681880"/>
                  </a:cubicBezTo>
                  <a:cubicBezTo>
                    <a:pt x="272100" y="2640798"/>
                    <a:pt x="17658" y="2514903"/>
                    <a:pt x="3081" y="2467195"/>
                  </a:cubicBezTo>
                  <a:cubicBezTo>
                    <a:pt x="-11496" y="2419487"/>
                    <a:pt x="194446" y="2456593"/>
                    <a:pt x="217766" y="2395633"/>
                  </a:cubicBezTo>
                  <a:cubicBezTo>
                    <a:pt x="241086" y="2334673"/>
                    <a:pt x="154929" y="2211428"/>
                    <a:pt x="143002" y="2101435"/>
                  </a:cubicBezTo>
                  <a:cubicBezTo>
                    <a:pt x="131075" y="1991442"/>
                    <a:pt x="127117" y="1853619"/>
                    <a:pt x="146204" y="1735675"/>
                  </a:cubicBezTo>
                  <a:cubicBezTo>
                    <a:pt x="165291" y="1617731"/>
                    <a:pt x="209814" y="1499786"/>
                    <a:pt x="257522" y="1393769"/>
                  </a:cubicBezTo>
                  <a:cubicBezTo>
                    <a:pt x="305230" y="1287752"/>
                    <a:pt x="366982" y="1192594"/>
                    <a:pt x="432451" y="1099571"/>
                  </a:cubicBezTo>
                  <a:cubicBezTo>
                    <a:pt x="497921" y="1006548"/>
                    <a:pt x="550948" y="929721"/>
                    <a:pt x="650339" y="835631"/>
                  </a:cubicBezTo>
                  <a:close/>
                </a:path>
              </a:pathLst>
            </a:custGeom>
            <a:noFill/>
            <a:ln w="19050">
              <a:solidFill>
                <a:srgbClr val="1F5BB2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4921D2-EA77-4C69-B4BE-5E278085AF68}"/>
              </a:ext>
            </a:extLst>
          </p:cNvPr>
          <p:cNvSpPr txBox="1"/>
          <p:nvPr/>
        </p:nvSpPr>
        <p:spPr>
          <a:xfrm>
            <a:off x="5710989" y="991053"/>
            <a:ext cx="5977739" cy="12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Збирати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та поширювати знеособлену інформацію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про кількість, тривалість та результативність проведених ним медіацій.</a:t>
            </a:r>
            <a:endParaRPr lang="ru-RU" sz="1800" dirty="0">
              <a:solidFill>
                <a:srgbClr val="1F5BB2"/>
              </a:solidFill>
              <a:effectLst/>
              <a:latin typeface="Comfortaa" panose="020F0303070200060003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5652A-6385-496A-956B-FFE71C83366F}"/>
              </a:ext>
            </a:extLst>
          </p:cNvPr>
          <p:cNvSpPr txBox="1"/>
          <p:nvPr/>
        </p:nvSpPr>
        <p:spPr>
          <a:xfrm>
            <a:off x="5710989" y="4405761"/>
            <a:ext cx="5977739" cy="15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SzPct val="136000"/>
            </a:pP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Медіатор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може надавати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послуги з медіації на платній чи безоплатній основі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, за </a:t>
            </a:r>
            <a:r>
              <a:rPr lang="uk-UA" dirty="0" err="1">
                <a:solidFill>
                  <a:srgbClr val="1F5BB2"/>
                </a:solidFill>
                <a:latin typeface="Comfortaa" panose="020F0303070200060003" pitchFamily="34" charset="0"/>
              </a:rPr>
              <a:t>наймом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, через суб’єкта, що забезпечує проведення медіації, через об’єднання медіаторів або індивідуально.</a:t>
            </a:r>
            <a:endParaRPr lang="ru-RU" sz="1800" dirty="0">
              <a:solidFill>
                <a:srgbClr val="1F5BB2"/>
              </a:solidFill>
              <a:effectLst/>
              <a:latin typeface="Comfortaa" panose="020F0303070200060003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657EB-D43D-4C44-873A-D7C5A9D0B1DA}"/>
              </a:ext>
            </a:extLst>
          </p:cNvPr>
          <p:cNvSpPr txBox="1"/>
          <p:nvPr/>
        </p:nvSpPr>
        <p:spPr>
          <a:xfrm>
            <a:off x="5710989" y="2516861"/>
            <a:ext cx="5977739" cy="1587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Відмовитися від участі в медіації</a:t>
            </a:r>
            <a:r>
              <a:rPr lang="uk-UA" sz="1800" b="0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Законом, договором про проведення медіації або правилами проведення медіації можуть бути передбачені й інші права медіатора.</a:t>
            </a:r>
            <a:endParaRPr lang="ru-RU" dirty="0">
              <a:solidFill>
                <a:srgbClr val="1F5BB2"/>
              </a:solidFill>
              <a:latin typeface="Comfortaa" panose="020F0303070200060003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9F211CD-5C84-414D-A33C-A65F460FF053}"/>
              </a:ext>
            </a:extLst>
          </p:cNvPr>
          <p:cNvSpPr/>
          <p:nvPr/>
        </p:nvSpPr>
        <p:spPr>
          <a:xfrm>
            <a:off x="5287879" y="1440630"/>
            <a:ext cx="341052" cy="341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4399D5D-3348-4B05-AF55-2593AE6EC784}"/>
              </a:ext>
            </a:extLst>
          </p:cNvPr>
          <p:cNvSpPr/>
          <p:nvPr/>
        </p:nvSpPr>
        <p:spPr>
          <a:xfrm>
            <a:off x="5287879" y="3151446"/>
            <a:ext cx="341052" cy="341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0838F77-0F41-47F2-8551-61307FED0128}"/>
              </a:ext>
            </a:extLst>
          </p:cNvPr>
          <p:cNvSpPr/>
          <p:nvPr/>
        </p:nvSpPr>
        <p:spPr>
          <a:xfrm>
            <a:off x="5282913" y="5032280"/>
            <a:ext cx="341052" cy="341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  <p:bldP spid="12" grpId="0" animBg="1"/>
      <p:bldP spid="13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5195888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6096000" y="4398251"/>
            <a:ext cx="54371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Обов’язки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медіатора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6D6A52-A3F5-4F3B-9498-C134EA508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658813" y="3365892"/>
            <a:ext cx="4185100" cy="3064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61B06-F645-4F20-AAEE-76693E7EE346}"/>
              </a:ext>
            </a:extLst>
          </p:cNvPr>
          <p:cNvSpPr txBox="1"/>
          <p:nvPr/>
        </p:nvSpPr>
        <p:spPr>
          <a:xfrm>
            <a:off x="514759" y="1624059"/>
            <a:ext cx="450514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Статус медіатора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188C4C-ED8B-49DA-8091-9CE17FC21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14467" r="8359" b="14025"/>
          <a:stretch/>
        </p:blipFill>
        <p:spPr>
          <a:xfrm>
            <a:off x="6592389" y="439898"/>
            <a:ext cx="4444409" cy="3834391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1BEBA6E-791D-4082-B20B-430381665FF2}"/>
              </a:ext>
            </a:extLst>
          </p:cNvPr>
          <p:cNvSpPr/>
          <p:nvPr/>
        </p:nvSpPr>
        <p:spPr>
          <a:xfrm>
            <a:off x="7545656" y="5817696"/>
            <a:ext cx="2696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omfortaa Medium" pitchFamily="2" charset="0"/>
              </a:rPr>
              <a:t>Стаття 12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4416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2641987" y="666234"/>
            <a:ext cx="6908025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Медіатор зобов’язаний: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C9BAD1E-9FFB-4135-8630-0D3812858343}"/>
              </a:ext>
            </a:extLst>
          </p:cNvPr>
          <p:cNvGrpSpPr/>
          <p:nvPr/>
        </p:nvGrpSpPr>
        <p:grpSpPr>
          <a:xfrm>
            <a:off x="1214383" y="1802946"/>
            <a:ext cx="1992682" cy="1883683"/>
            <a:chOff x="1214383" y="1802946"/>
            <a:chExt cx="1992682" cy="188368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43129664-E142-4CCD-B857-3C632DADA43F}"/>
                </a:ext>
              </a:extLst>
            </p:cNvPr>
            <p:cNvSpPr/>
            <p:nvPr/>
          </p:nvSpPr>
          <p:spPr>
            <a:xfrm>
              <a:off x="1262641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1188C4C-ED8B-49DA-8091-9CE17FC21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7" t="14467" r="8359" b="14025"/>
            <a:stretch/>
          </p:blipFill>
          <p:spPr>
            <a:xfrm>
              <a:off x="1214383" y="1870611"/>
              <a:ext cx="1992682" cy="171917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E0D238-95E5-4AF4-BA29-B916043A1A23}"/>
              </a:ext>
            </a:extLst>
          </p:cNvPr>
          <p:cNvSpPr txBox="1"/>
          <p:nvPr/>
        </p:nvSpPr>
        <p:spPr>
          <a:xfrm>
            <a:off x="470742" y="4390693"/>
            <a:ext cx="3603131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uk-UA" sz="1800" b="0" i="0" dirty="0"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підготовку</a:t>
            </a:r>
            <a:r>
              <a:rPr lang="uk-UA" dirty="0">
                <a:latin typeface="Comfortaa" panose="020F0303070200060003" pitchFamily="34" charset="0"/>
              </a:rPr>
              <a:t>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до медіації та її проведення відповідно до Закону</a:t>
            </a:r>
            <a:r>
              <a:rPr lang="uk-UA" dirty="0">
                <a:latin typeface="Comfortaa" panose="020F0303070200060003" pitchFamily="34" charset="0"/>
              </a:rPr>
              <a:t>, правил проведення медіації та кодексу професійної етики медіатора.</a:t>
            </a:r>
            <a:endParaRPr lang="ru-RU" dirty="0">
              <a:latin typeface="Comfortaa" panose="020F030307020006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B8D3F5-62B3-4A2D-9077-83F91F6AF8DF}"/>
              </a:ext>
            </a:extLst>
          </p:cNvPr>
          <p:cNvSpPr txBox="1"/>
          <p:nvPr/>
        </p:nvSpPr>
        <p:spPr>
          <a:xfrm>
            <a:off x="4326331" y="4368860"/>
            <a:ext cx="3864542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136000"/>
            </a:pPr>
            <a:r>
              <a:rPr lang="uk-UA" sz="1800" b="0" i="0" dirty="0"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dirty="0">
                <a:latin typeface="Comfortaa" panose="020F0303070200060003" pitchFamily="34" charset="0"/>
              </a:rPr>
              <a:t>час підготовки до медіації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надавати сторонам </a:t>
            </a:r>
            <a:r>
              <a:rPr lang="uk-UA" dirty="0">
                <a:latin typeface="Comfortaa" panose="020F0303070200060003" pitchFamily="34" charset="0"/>
              </a:rPr>
              <a:t>конфлікту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 </a:t>
            </a:r>
          </a:p>
          <a:p>
            <a:pPr>
              <a:lnSpc>
                <a:spcPts val="2500"/>
              </a:lnSpc>
              <a:buSzPct val="136000"/>
            </a:pPr>
            <a:r>
              <a:rPr lang="uk-UA" dirty="0">
                <a:latin typeface="Comfortaa" panose="020F0303070200060003" pitchFamily="34" charset="0"/>
              </a:rPr>
              <a:t>(спору) для ознайомлення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кодекс професійної етики</a:t>
            </a:r>
            <a:r>
              <a:rPr lang="uk-UA" dirty="0">
                <a:latin typeface="Comfortaa" panose="020F0303070200060003" pitchFamily="34" charset="0"/>
              </a:rPr>
              <a:t>, якого він дотримується у своїй діяльності.</a:t>
            </a:r>
            <a:endParaRPr lang="ru-RU" dirty="0">
              <a:latin typeface="Comfortaa" panose="020F03030702000600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3F9DB-2133-4C2F-A14B-7C8C419BB19F}"/>
              </a:ext>
            </a:extLst>
          </p:cNvPr>
          <p:cNvSpPr txBox="1"/>
          <p:nvPr/>
        </p:nvSpPr>
        <p:spPr>
          <a:xfrm>
            <a:off x="8335107" y="4390693"/>
            <a:ext cx="3496800" cy="134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розголошувати інформацію</a:t>
            </a:r>
            <a:r>
              <a:rPr lang="uk-UA" sz="1800" b="0" i="0" dirty="0"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стала йому відома під час підготовки та проведення медіації.</a:t>
            </a:r>
            <a:endParaRPr lang="ru-RU" dirty="0">
              <a:latin typeface="Comfortaa" panose="020F0303070200060003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582D713-7A55-4728-911E-9F7B80E47FF5}"/>
              </a:ext>
            </a:extLst>
          </p:cNvPr>
          <p:cNvGrpSpPr/>
          <p:nvPr/>
        </p:nvGrpSpPr>
        <p:grpSpPr>
          <a:xfrm>
            <a:off x="5154158" y="1802946"/>
            <a:ext cx="1883683" cy="1883683"/>
            <a:chOff x="5154158" y="1802946"/>
            <a:chExt cx="1883683" cy="188368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848736E-1642-477D-AD07-98280FE100CF}"/>
                </a:ext>
              </a:extLst>
            </p:cNvPr>
            <p:cNvSpPr/>
            <p:nvPr/>
          </p:nvSpPr>
          <p:spPr>
            <a:xfrm>
              <a:off x="5154158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E06A695-D5A8-43C3-B5B3-E314A84D4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604" y="1802946"/>
              <a:ext cx="1658789" cy="1658789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BAC7FAE-A9A2-46AA-830A-3624D6D4902C}"/>
              </a:ext>
            </a:extLst>
          </p:cNvPr>
          <p:cNvGrpSpPr/>
          <p:nvPr/>
        </p:nvGrpSpPr>
        <p:grpSpPr>
          <a:xfrm>
            <a:off x="9006200" y="1767092"/>
            <a:ext cx="1923159" cy="1919537"/>
            <a:chOff x="9006200" y="1767092"/>
            <a:chExt cx="1923159" cy="1919537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8BC79ED6-8302-4D27-94C1-26CF1BC4E9C0}"/>
                </a:ext>
              </a:extLst>
            </p:cNvPr>
            <p:cNvSpPr/>
            <p:nvPr/>
          </p:nvSpPr>
          <p:spPr>
            <a:xfrm>
              <a:off x="9045676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0221AC0-5D7A-49A1-8690-159FB66DE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200" y="1767092"/>
              <a:ext cx="1883683" cy="1822696"/>
            </a:xfrm>
            <a:prstGeom prst="rect">
              <a:avLst/>
            </a:prstGeom>
          </p:spPr>
        </p:pic>
      </p:grpSp>
      <p:sp>
        <p:nvSpPr>
          <p:cNvPr id="19" name="Дуга 18">
            <a:extLst>
              <a:ext uri="{FF2B5EF4-FFF2-40B4-BE49-F238E27FC236}">
                <a16:creationId xmlns:a16="http://schemas.microsoft.com/office/drawing/2014/main" id="{7CB00217-380B-487F-BEFC-68000B6363E9}"/>
              </a:ext>
            </a:extLst>
          </p:cNvPr>
          <p:cNvSpPr/>
          <p:nvPr/>
        </p:nvSpPr>
        <p:spPr>
          <a:xfrm rot="11060315">
            <a:off x="1129378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AD7BD6F-DC57-4915-8A44-BBFE902DDB8B}"/>
              </a:ext>
            </a:extLst>
          </p:cNvPr>
          <p:cNvCxnSpPr>
            <a:cxnSpLocks/>
          </p:cNvCxnSpPr>
          <p:nvPr/>
        </p:nvCxnSpPr>
        <p:spPr>
          <a:xfrm>
            <a:off x="2167919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5CE9E51-899B-4818-BA55-4BBFAB4AB748}"/>
              </a:ext>
            </a:extLst>
          </p:cNvPr>
          <p:cNvSpPr/>
          <p:nvPr/>
        </p:nvSpPr>
        <p:spPr>
          <a:xfrm>
            <a:off x="366353" y="4316955"/>
            <a:ext cx="3603131" cy="2135328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>
            <a:extLst>
              <a:ext uri="{FF2B5EF4-FFF2-40B4-BE49-F238E27FC236}">
                <a16:creationId xmlns:a16="http://schemas.microsoft.com/office/drawing/2014/main" id="{11C6C89F-74D3-4488-9D3F-A03C324ABF1F}"/>
              </a:ext>
            </a:extLst>
          </p:cNvPr>
          <p:cNvSpPr/>
          <p:nvPr/>
        </p:nvSpPr>
        <p:spPr>
          <a:xfrm rot="11060315">
            <a:off x="5010523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32AFC4AA-4608-46F1-B399-7B6E0BA25CEA}"/>
              </a:ext>
            </a:extLst>
          </p:cNvPr>
          <p:cNvCxnSpPr>
            <a:cxnSpLocks/>
          </p:cNvCxnSpPr>
          <p:nvPr/>
        </p:nvCxnSpPr>
        <p:spPr>
          <a:xfrm>
            <a:off x="6049064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29B8B79-CF28-4FAA-8098-CB21886B3A3A}"/>
              </a:ext>
            </a:extLst>
          </p:cNvPr>
          <p:cNvSpPr/>
          <p:nvPr/>
        </p:nvSpPr>
        <p:spPr>
          <a:xfrm>
            <a:off x="4193557" y="4331024"/>
            <a:ext cx="3924568" cy="2135328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>
            <a:extLst>
              <a:ext uri="{FF2B5EF4-FFF2-40B4-BE49-F238E27FC236}">
                <a16:creationId xmlns:a16="http://schemas.microsoft.com/office/drawing/2014/main" id="{CE42EE77-7E46-4BF8-85D5-29F34627172C}"/>
              </a:ext>
            </a:extLst>
          </p:cNvPr>
          <p:cNvSpPr/>
          <p:nvPr/>
        </p:nvSpPr>
        <p:spPr>
          <a:xfrm rot="11060315">
            <a:off x="8891668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1940FB0D-2026-4DF6-BCDB-DDE16EAFC9C2}"/>
              </a:ext>
            </a:extLst>
          </p:cNvPr>
          <p:cNvCxnSpPr>
            <a:cxnSpLocks/>
          </p:cNvCxnSpPr>
          <p:nvPr/>
        </p:nvCxnSpPr>
        <p:spPr>
          <a:xfrm>
            <a:off x="9930209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BF141B-4752-400B-A2F7-E26E41AE3BAC}"/>
              </a:ext>
            </a:extLst>
          </p:cNvPr>
          <p:cNvSpPr/>
          <p:nvPr/>
        </p:nvSpPr>
        <p:spPr>
          <a:xfrm>
            <a:off x="8281908" y="4324250"/>
            <a:ext cx="3496801" cy="2135328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9" grpId="0" animBg="1"/>
      <p:bldP spid="30" grpId="0" animBg="1"/>
      <p:bldP spid="31" grpId="0" animBg="1"/>
      <p:bldP spid="37" grpId="0" animBg="1"/>
      <p:bldP spid="38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2641987" y="666234"/>
            <a:ext cx="6908025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Медіатор зобов’язаний: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0D238-95E5-4AF4-BA29-B916043A1A23}"/>
              </a:ext>
            </a:extLst>
          </p:cNvPr>
          <p:cNvSpPr txBox="1"/>
          <p:nvPr/>
        </p:nvSpPr>
        <p:spPr>
          <a:xfrm>
            <a:off x="374903" y="4390693"/>
            <a:ext cx="5721090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  <a:cs typeface="Times New Roman" panose="02020603050405020304" pitchFamily="18" charset="0"/>
              </a:rPr>
              <a:t>П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овідомляти сторони </a:t>
            </a:r>
            <a:r>
              <a:rPr lang="uk-UA" dirty="0">
                <a:latin typeface="Comfortaa" panose="020F0303070200060003" pitchFamily="34" charset="0"/>
              </a:rPr>
              <a:t>медіації про особисті обставини, відносини медіатора з однією із сторін медіації в будь-якій сфері, крім медіації,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про конфлікт інтересів</a:t>
            </a:r>
            <a:r>
              <a:rPr lang="uk-UA" dirty="0">
                <a:latin typeface="Comfortaa" panose="020F0303070200060003" pitchFamily="34" charset="0"/>
              </a:rPr>
              <a:t>, які можуть викликати </a:t>
            </a:r>
            <a:r>
              <a:rPr lang="uk-UA" dirty="0" err="1">
                <a:latin typeface="Comfortaa" panose="020F0303070200060003" pitchFamily="34" charset="0"/>
              </a:rPr>
              <a:t>обгрунтований</a:t>
            </a:r>
            <a:r>
              <a:rPr lang="uk-UA" dirty="0">
                <a:latin typeface="Comfortaa" panose="020F0303070200060003" pitchFamily="34" charset="0"/>
              </a:rPr>
              <a:t> сумнів у його нейтральності, незалежності та неупередженості. </a:t>
            </a:r>
            <a:endParaRPr lang="ru-RU" dirty="0">
              <a:latin typeface="Comfortaa" panose="020F0303070200060003" pitchFamily="34" charset="0"/>
            </a:endParaRPr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7CB00217-380B-487F-BEFC-68000B6363E9}"/>
              </a:ext>
            </a:extLst>
          </p:cNvPr>
          <p:cNvSpPr/>
          <p:nvPr/>
        </p:nvSpPr>
        <p:spPr>
          <a:xfrm rot="11060315">
            <a:off x="1988914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AD7BD6F-DC57-4915-8A44-BBFE902DDB8B}"/>
              </a:ext>
            </a:extLst>
          </p:cNvPr>
          <p:cNvCxnSpPr>
            <a:cxnSpLocks/>
          </p:cNvCxnSpPr>
          <p:nvPr/>
        </p:nvCxnSpPr>
        <p:spPr>
          <a:xfrm>
            <a:off x="3045743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5CE9E51-899B-4818-BA55-4BBFAB4AB748}"/>
              </a:ext>
            </a:extLst>
          </p:cNvPr>
          <p:cNvSpPr/>
          <p:nvPr/>
        </p:nvSpPr>
        <p:spPr>
          <a:xfrm>
            <a:off x="295761" y="4324250"/>
            <a:ext cx="5800232" cy="2135328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AAC1A56-CBCA-4B1F-AF7D-65D58230AB91}"/>
              </a:ext>
            </a:extLst>
          </p:cNvPr>
          <p:cNvGrpSpPr/>
          <p:nvPr/>
        </p:nvGrpSpPr>
        <p:grpSpPr>
          <a:xfrm>
            <a:off x="2140465" y="1802946"/>
            <a:ext cx="1883683" cy="1883683"/>
            <a:chOff x="5194561" y="1802946"/>
            <a:chExt cx="1883683" cy="188368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43129664-E142-4CCD-B857-3C632DADA43F}"/>
                </a:ext>
              </a:extLst>
            </p:cNvPr>
            <p:cNvSpPr/>
            <p:nvPr/>
          </p:nvSpPr>
          <p:spPr>
            <a:xfrm>
              <a:off x="5194561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F8C1CB39-A0E2-423E-97F8-8D88C8990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3" b="17277"/>
            <a:stretch/>
          </p:blipFill>
          <p:spPr>
            <a:xfrm>
              <a:off x="5311265" y="2080158"/>
              <a:ext cx="1652729" cy="1094259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0AA2C18-8BF9-4483-AC06-83E86AC49666}"/>
              </a:ext>
            </a:extLst>
          </p:cNvPr>
          <p:cNvSpPr txBox="1"/>
          <p:nvPr/>
        </p:nvSpPr>
        <p:spPr>
          <a:xfrm>
            <a:off x="6507269" y="4390693"/>
            <a:ext cx="5321808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136000"/>
            </a:pPr>
            <a:r>
              <a:rPr lang="uk-UA" dirty="0">
                <a:latin typeface="Comfortaa" panose="020F0303070200060003" pitchFamily="34" charset="0"/>
              </a:rPr>
              <a:t>У такому разі медіатор може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проводити медіацію</a:t>
            </a:r>
            <a:r>
              <a:rPr lang="uk-UA" dirty="0">
                <a:latin typeface="Comfortaa" panose="020F0303070200060003" pitchFamily="34" charset="0"/>
              </a:rPr>
              <a:t> лише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за наявності письмової згоди всіх сторін</a:t>
            </a:r>
            <a:r>
              <a:rPr lang="uk-UA" dirty="0">
                <a:latin typeface="Comfortaa" panose="020F0303070200060003" pitchFamily="34" charset="0"/>
              </a:rPr>
              <a:t> медіації та відповідно до свого внутрішнього переконання щодо дотримання ним принципу нейтральності, незалежності та неупередженості.</a:t>
            </a:r>
            <a:endParaRPr lang="ru-RU" dirty="0">
              <a:latin typeface="Comfortaa" panose="020F03030702000600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E0171F73-A37B-4468-8096-9E0A972952E0}"/>
              </a:ext>
            </a:extLst>
          </p:cNvPr>
          <p:cNvSpPr/>
          <p:nvPr/>
        </p:nvSpPr>
        <p:spPr>
          <a:xfrm>
            <a:off x="6428126" y="4324250"/>
            <a:ext cx="5468115" cy="2135328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>
            <a:extLst>
              <a:ext uri="{FF2B5EF4-FFF2-40B4-BE49-F238E27FC236}">
                <a16:creationId xmlns:a16="http://schemas.microsoft.com/office/drawing/2014/main" id="{F16F92D2-D158-4EE7-A922-C5CA7E55B621}"/>
              </a:ext>
            </a:extLst>
          </p:cNvPr>
          <p:cNvSpPr/>
          <p:nvPr/>
        </p:nvSpPr>
        <p:spPr>
          <a:xfrm rot="11060315">
            <a:off x="8097107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9EB6703-5A59-41CB-BAC1-4BC331C354FC}"/>
              </a:ext>
            </a:extLst>
          </p:cNvPr>
          <p:cNvCxnSpPr>
            <a:cxnSpLocks/>
          </p:cNvCxnSpPr>
          <p:nvPr/>
        </p:nvCxnSpPr>
        <p:spPr>
          <a:xfrm>
            <a:off x="9153936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C4012621-B68A-417A-B5D1-1A7F65F797CB}"/>
              </a:ext>
            </a:extLst>
          </p:cNvPr>
          <p:cNvGrpSpPr/>
          <p:nvPr/>
        </p:nvGrpSpPr>
        <p:grpSpPr>
          <a:xfrm>
            <a:off x="8212094" y="1738904"/>
            <a:ext cx="1920247" cy="1947725"/>
            <a:chOff x="8212094" y="1738904"/>
            <a:chExt cx="1920247" cy="194772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01582FFC-70C7-4EDA-8E84-3E16ECF49AA6}"/>
                </a:ext>
              </a:extLst>
            </p:cNvPr>
            <p:cNvSpPr/>
            <p:nvPr/>
          </p:nvSpPr>
          <p:spPr>
            <a:xfrm>
              <a:off x="8248658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E5270142-24AE-4639-86BC-E40AE024E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094" y="1738904"/>
              <a:ext cx="1883684" cy="1883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30" grpId="0" animBg="1"/>
      <p:bldP spid="48" grpId="0"/>
      <p:bldP spid="49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2641987" y="666234"/>
            <a:ext cx="6908025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Медіатор зобов’язаний: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0D238-95E5-4AF4-BA29-B916043A1A23}"/>
              </a:ext>
            </a:extLst>
          </p:cNvPr>
          <p:cNvSpPr txBox="1"/>
          <p:nvPr/>
        </p:nvSpPr>
        <p:spPr>
          <a:xfrm>
            <a:off x="393192" y="4390693"/>
            <a:ext cx="5370683" cy="166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  <a:cs typeface="Times New Roman" panose="02020603050405020304" pitchFamily="18" charset="0"/>
              </a:rPr>
              <a:t>П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рипинити проведення медіації</a:t>
            </a:r>
            <a:r>
              <a:rPr lang="uk-UA" dirty="0">
                <a:latin typeface="Comfortaa" panose="020F0303070200060003" pitchFamily="34" charset="0"/>
              </a:rPr>
              <a:t>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у разі </a:t>
            </a:r>
            <a:r>
              <a:rPr lang="uk-UA" dirty="0">
                <a:latin typeface="Comfortaa" panose="020F0303070200060003" pitchFamily="34" charset="0"/>
              </a:rPr>
              <a:t>виник-</a:t>
            </a:r>
            <a:r>
              <a:rPr lang="uk-UA" dirty="0" err="1">
                <a:latin typeface="Comfortaa" panose="020F0303070200060003" pitchFamily="34" charset="0"/>
              </a:rPr>
              <a:t>нення</a:t>
            </a:r>
            <a:r>
              <a:rPr lang="uk-UA" dirty="0">
                <a:latin typeface="Comfortaa" panose="020F0303070200060003" pitchFamily="34" charset="0"/>
              </a:rPr>
              <a:t>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суперечності</a:t>
            </a:r>
            <a:r>
              <a:rPr lang="uk-UA" dirty="0">
                <a:latin typeface="Comfortaa" panose="020F0303070200060003" pitchFamily="34" charset="0"/>
              </a:rPr>
              <a:t> між особистими </a:t>
            </a:r>
            <a:r>
              <a:rPr lang="uk-UA" dirty="0" err="1">
                <a:latin typeface="Comfortaa" panose="020F0303070200060003" pitchFamily="34" charset="0"/>
              </a:rPr>
              <a:t>інте-ресами</a:t>
            </a:r>
            <a:r>
              <a:rPr lang="uk-UA" dirty="0">
                <a:latin typeface="Comfortaa" panose="020F0303070200060003" pitchFamily="34" charset="0"/>
              </a:rPr>
              <a:t> та обов’язками медіатора, яка може вплинути на його нейтральність, незалежність та неупередженість.</a:t>
            </a:r>
            <a:endParaRPr lang="ru-RU" dirty="0">
              <a:latin typeface="Comfortaa" panose="020F03030702000600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B1EF19-6D6D-497C-A9ED-FCD70AFC9283}"/>
              </a:ext>
            </a:extLst>
          </p:cNvPr>
          <p:cNvSpPr txBox="1"/>
          <p:nvPr/>
        </p:nvSpPr>
        <p:spPr>
          <a:xfrm>
            <a:off x="6275602" y="4390693"/>
            <a:ext cx="5756668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Інформувати сторони та учасників медіації про їхні права та обов’язки</a:t>
            </a:r>
            <a:r>
              <a:rPr lang="uk-UA" dirty="0">
                <a:latin typeface="Comfortaa" panose="020F0303070200060003" pitchFamily="34" charset="0"/>
              </a:rPr>
              <a:t>,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принципи, правила </a:t>
            </a:r>
            <a:r>
              <a:rPr lang="uk-UA" dirty="0">
                <a:latin typeface="Comfortaa" panose="020F0303070200060003" pitchFamily="34" charset="0"/>
              </a:rPr>
              <a:t>проведення медіації, структуру процедури медіації, можливість отримання консультацій у відповідних спеціалістів (експертів), наслідки укладення договору про проведення медіації.</a:t>
            </a:r>
            <a:endParaRPr lang="ru-RU" dirty="0">
              <a:latin typeface="Comfortaa" panose="020F0303070200060003" pitchFamily="34" charset="0"/>
            </a:endParaRPr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03D3D082-2CE7-494B-A083-D34846AA65F3}"/>
              </a:ext>
            </a:extLst>
          </p:cNvPr>
          <p:cNvSpPr/>
          <p:nvPr/>
        </p:nvSpPr>
        <p:spPr>
          <a:xfrm rot="11060315">
            <a:off x="1988914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925C4DE-308D-4B83-87E2-97F7972A2A72}"/>
              </a:ext>
            </a:extLst>
          </p:cNvPr>
          <p:cNvCxnSpPr>
            <a:cxnSpLocks/>
          </p:cNvCxnSpPr>
          <p:nvPr/>
        </p:nvCxnSpPr>
        <p:spPr>
          <a:xfrm>
            <a:off x="3045743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E12F556-B4C3-4272-8BC9-73C34A17BDDE}"/>
              </a:ext>
            </a:extLst>
          </p:cNvPr>
          <p:cNvSpPr/>
          <p:nvPr/>
        </p:nvSpPr>
        <p:spPr>
          <a:xfrm>
            <a:off x="295761" y="4324250"/>
            <a:ext cx="5468115" cy="2135328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363734-4B14-448D-80F0-1AD305A7F383}"/>
              </a:ext>
            </a:extLst>
          </p:cNvPr>
          <p:cNvSpPr/>
          <p:nvPr/>
        </p:nvSpPr>
        <p:spPr>
          <a:xfrm>
            <a:off x="6231118" y="4324250"/>
            <a:ext cx="5665124" cy="2135328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>
            <a:extLst>
              <a:ext uri="{FF2B5EF4-FFF2-40B4-BE49-F238E27FC236}">
                <a16:creationId xmlns:a16="http://schemas.microsoft.com/office/drawing/2014/main" id="{AF52C26D-60EA-4E94-A0C5-BEABA9F37A99}"/>
              </a:ext>
            </a:extLst>
          </p:cNvPr>
          <p:cNvSpPr/>
          <p:nvPr/>
        </p:nvSpPr>
        <p:spPr>
          <a:xfrm rot="11060315">
            <a:off x="8097107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BD1C6E1-1D91-4F7F-9591-8B5FDC86AA1D}"/>
              </a:ext>
            </a:extLst>
          </p:cNvPr>
          <p:cNvCxnSpPr>
            <a:cxnSpLocks/>
          </p:cNvCxnSpPr>
          <p:nvPr/>
        </p:nvCxnSpPr>
        <p:spPr>
          <a:xfrm>
            <a:off x="9153936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1BE2052-353C-4A7D-86CF-1E67E65D3519}"/>
              </a:ext>
            </a:extLst>
          </p:cNvPr>
          <p:cNvGrpSpPr/>
          <p:nvPr/>
        </p:nvGrpSpPr>
        <p:grpSpPr>
          <a:xfrm>
            <a:off x="2140465" y="1802946"/>
            <a:ext cx="1883683" cy="1883683"/>
            <a:chOff x="2140465" y="1802946"/>
            <a:chExt cx="1883683" cy="1883683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D7B5FE8-C621-4B2F-9EFD-4127FD85A704}"/>
                </a:ext>
              </a:extLst>
            </p:cNvPr>
            <p:cNvSpPr/>
            <p:nvPr/>
          </p:nvSpPr>
          <p:spPr>
            <a:xfrm>
              <a:off x="2140465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7884A21-195A-4417-9B80-9E8E95D3E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635" y="1903733"/>
              <a:ext cx="1683342" cy="1683342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7FAB7A3-27C9-4B72-BF97-7143FC8B3D7B}"/>
              </a:ext>
            </a:extLst>
          </p:cNvPr>
          <p:cNvGrpSpPr/>
          <p:nvPr/>
        </p:nvGrpSpPr>
        <p:grpSpPr>
          <a:xfrm>
            <a:off x="8156558" y="1802946"/>
            <a:ext cx="2049594" cy="1883683"/>
            <a:chOff x="8156558" y="1802946"/>
            <a:chExt cx="2049594" cy="1883683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B8A91443-D521-475F-A10B-10C6F20DF9AE}"/>
                </a:ext>
              </a:extLst>
            </p:cNvPr>
            <p:cNvSpPr/>
            <p:nvPr/>
          </p:nvSpPr>
          <p:spPr>
            <a:xfrm>
              <a:off x="8248658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F66F383-C596-4D8A-B6F0-843DEA4EC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58" b="14632"/>
            <a:stretch/>
          </p:blipFill>
          <p:spPr>
            <a:xfrm>
              <a:off x="8156558" y="1891204"/>
              <a:ext cx="2049594" cy="1403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2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7" grpId="0" animBg="1"/>
      <p:bldP spid="29" grpId="0" animBg="1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2641987" y="666234"/>
            <a:ext cx="6908025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Медіатор зобов’язаний: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0D238-95E5-4AF4-BA29-B916043A1A23}"/>
              </a:ext>
            </a:extLst>
          </p:cNvPr>
          <p:cNvSpPr txBox="1"/>
          <p:nvPr/>
        </p:nvSpPr>
        <p:spPr>
          <a:xfrm>
            <a:off x="355981" y="4856836"/>
            <a:ext cx="3603131" cy="70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Керувати процедурою </a:t>
            </a:r>
            <a:r>
              <a:rPr lang="uk-UA" sz="1800" b="0" i="0" dirty="0"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медіації.</a:t>
            </a:r>
            <a:endParaRPr lang="ru-RU" dirty="0">
              <a:latin typeface="Comfortaa" panose="020F030307020006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B8D3F5-62B3-4A2D-9077-83F91F6AF8DF}"/>
              </a:ext>
            </a:extLst>
          </p:cNvPr>
          <p:cNvSpPr txBox="1"/>
          <p:nvPr/>
        </p:nvSpPr>
        <p:spPr>
          <a:xfrm>
            <a:off x="4300664" y="4835003"/>
            <a:ext cx="3496800" cy="70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buSzPct val="136000"/>
            </a:pP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Підвищувати</a:t>
            </a:r>
            <a:r>
              <a:rPr lang="uk-UA" sz="1800" b="0" i="0" dirty="0"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свій </a:t>
            </a:r>
            <a:r>
              <a:rPr lang="uk-UA" sz="180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професійний рівень</a:t>
            </a:r>
            <a:r>
              <a:rPr lang="uk-UA" sz="1800" b="0" i="0" dirty="0"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omfortaa" panose="020F03030702000600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3F9DB-2133-4C2F-A14B-7C8C419BB19F}"/>
              </a:ext>
            </a:extLst>
          </p:cNvPr>
          <p:cNvSpPr txBox="1"/>
          <p:nvPr/>
        </p:nvSpPr>
        <p:spPr>
          <a:xfrm>
            <a:off x="8080445" y="4421731"/>
            <a:ext cx="3967141" cy="166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136000"/>
            </a:pPr>
            <a:r>
              <a:rPr lang="uk-UA" sz="175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uk-UA" sz="1750" b="0" i="0" dirty="0"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інші </a:t>
            </a:r>
            <a:r>
              <a:rPr lang="uk-UA" sz="175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uk-UA" sz="1750" b="0" i="0" dirty="0"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750" b="1" i="0" dirty="0">
                <a:solidFill>
                  <a:srgbClr val="1F5BB2"/>
                </a:solidFill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передбачені Законом </a:t>
            </a:r>
            <a:r>
              <a:rPr lang="uk-UA" sz="1750" b="0" i="0" dirty="0">
                <a:effectLst/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іншими правовими актами, </a:t>
            </a:r>
            <a:r>
              <a:rPr lang="uk-UA" sz="1750" b="1" dirty="0">
                <a:solidFill>
                  <a:srgbClr val="1F5BB2"/>
                </a:solidFill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договором</a:t>
            </a:r>
            <a:r>
              <a:rPr lang="uk-UA" sz="1750" dirty="0"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проведення медіації або </a:t>
            </a:r>
            <a:r>
              <a:rPr lang="uk-UA" sz="1750" b="1" dirty="0">
                <a:solidFill>
                  <a:srgbClr val="1F5BB2"/>
                </a:solidFill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правилами</a:t>
            </a:r>
            <a:r>
              <a:rPr lang="uk-UA" sz="1750" dirty="0">
                <a:latin typeface="Comfortaa" panose="020F03030702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проведення медіації.</a:t>
            </a:r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7CB00217-380B-487F-BEFC-68000B6363E9}"/>
              </a:ext>
            </a:extLst>
          </p:cNvPr>
          <p:cNvSpPr/>
          <p:nvPr/>
        </p:nvSpPr>
        <p:spPr>
          <a:xfrm rot="11060315">
            <a:off x="1129378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AD7BD6F-DC57-4915-8A44-BBFE902DDB8B}"/>
              </a:ext>
            </a:extLst>
          </p:cNvPr>
          <p:cNvCxnSpPr>
            <a:cxnSpLocks/>
          </p:cNvCxnSpPr>
          <p:nvPr/>
        </p:nvCxnSpPr>
        <p:spPr>
          <a:xfrm>
            <a:off x="2167919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5CE9E51-899B-4818-BA55-4BBFAB4AB748}"/>
              </a:ext>
            </a:extLst>
          </p:cNvPr>
          <p:cNvSpPr/>
          <p:nvPr/>
        </p:nvSpPr>
        <p:spPr>
          <a:xfrm>
            <a:off x="295761" y="4324250"/>
            <a:ext cx="3603131" cy="1867516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>
            <a:extLst>
              <a:ext uri="{FF2B5EF4-FFF2-40B4-BE49-F238E27FC236}">
                <a16:creationId xmlns:a16="http://schemas.microsoft.com/office/drawing/2014/main" id="{11C6C89F-74D3-4488-9D3F-A03C324ABF1F}"/>
              </a:ext>
            </a:extLst>
          </p:cNvPr>
          <p:cNvSpPr/>
          <p:nvPr/>
        </p:nvSpPr>
        <p:spPr>
          <a:xfrm rot="11060315">
            <a:off x="5010523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32AFC4AA-4608-46F1-B399-7B6E0BA25CEA}"/>
              </a:ext>
            </a:extLst>
          </p:cNvPr>
          <p:cNvCxnSpPr>
            <a:cxnSpLocks/>
          </p:cNvCxnSpPr>
          <p:nvPr/>
        </p:nvCxnSpPr>
        <p:spPr>
          <a:xfrm>
            <a:off x="6049064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29B8B79-CF28-4FAA-8098-CB21886B3A3A}"/>
              </a:ext>
            </a:extLst>
          </p:cNvPr>
          <p:cNvSpPr/>
          <p:nvPr/>
        </p:nvSpPr>
        <p:spPr>
          <a:xfrm>
            <a:off x="4241269" y="4324250"/>
            <a:ext cx="3496800" cy="1867516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>
            <a:extLst>
              <a:ext uri="{FF2B5EF4-FFF2-40B4-BE49-F238E27FC236}">
                <a16:creationId xmlns:a16="http://schemas.microsoft.com/office/drawing/2014/main" id="{CE42EE77-7E46-4BF8-85D5-29F34627172C}"/>
              </a:ext>
            </a:extLst>
          </p:cNvPr>
          <p:cNvSpPr/>
          <p:nvPr/>
        </p:nvSpPr>
        <p:spPr>
          <a:xfrm rot="11060315">
            <a:off x="8891668" y="1681704"/>
            <a:ext cx="2170953" cy="2132874"/>
          </a:xfrm>
          <a:prstGeom prst="arc">
            <a:avLst>
              <a:gd name="adj1" fmla="val 16200000"/>
              <a:gd name="adj2" fmla="val 1583101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1940FB0D-2026-4DF6-BCDB-DDE16EAFC9C2}"/>
              </a:ext>
            </a:extLst>
          </p:cNvPr>
          <p:cNvCxnSpPr>
            <a:cxnSpLocks/>
          </p:cNvCxnSpPr>
          <p:nvPr/>
        </p:nvCxnSpPr>
        <p:spPr>
          <a:xfrm>
            <a:off x="9930209" y="3853330"/>
            <a:ext cx="0" cy="4315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BF141B-4752-400B-A2F7-E26E41AE3BAC}"/>
              </a:ext>
            </a:extLst>
          </p:cNvPr>
          <p:cNvSpPr/>
          <p:nvPr/>
        </p:nvSpPr>
        <p:spPr>
          <a:xfrm>
            <a:off x="7948816" y="4324250"/>
            <a:ext cx="3947419" cy="1867516"/>
          </a:xfrm>
          <a:prstGeom prst="roundRect">
            <a:avLst/>
          </a:prstGeom>
          <a:noFill/>
          <a:ln w="28575"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368CF30-F536-4ACC-932E-DFCFE175346B}"/>
              </a:ext>
            </a:extLst>
          </p:cNvPr>
          <p:cNvGrpSpPr/>
          <p:nvPr/>
        </p:nvGrpSpPr>
        <p:grpSpPr>
          <a:xfrm>
            <a:off x="5151735" y="1802946"/>
            <a:ext cx="1905030" cy="1883683"/>
            <a:chOff x="5151735" y="1802946"/>
            <a:chExt cx="1905030" cy="188368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848736E-1642-477D-AD07-98280FE100CF}"/>
                </a:ext>
              </a:extLst>
            </p:cNvPr>
            <p:cNvSpPr/>
            <p:nvPr/>
          </p:nvSpPr>
          <p:spPr>
            <a:xfrm>
              <a:off x="5154158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E0CEE91-7DF7-41B4-8195-0FE2A56A4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24" b="19271"/>
            <a:stretch/>
          </p:blipFill>
          <p:spPr>
            <a:xfrm>
              <a:off x="5151735" y="2152280"/>
              <a:ext cx="1905030" cy="1185016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64D69A6-0541-42C9-B06E-1B4799665518}"/>
              </a:ext>
            </a:extLst>
          </p:cNvPr>
          <p:cNvGrpSpPr/>
          <p:nvPr/>
        </p:nvGrpSpPr>
        <p:grpSpPr>
          <a:xfrm>
            <a:off x="1262641" y="1802946"/>
            <a:ext cx="1883683" cy="1883683"/>
            <a:chOff x="1262641" y="1802946"/>
            <a:chExt cx="1883683" cy="188368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43129664-E142-4CCD-B857-3C632DADA43F}"/>
                </a:ext>
              </a:extLst>
            </p:cNvPr>
            <p:cNvSpPr/>
            <p:nvPr/>
          </p:nvSpPr>
          <p:spPr>
            <a:xfrm>
              <a:off x="1262641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0E1C7431-F2B3-4D07-99B0-94F2F3AB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770" y="1853187"/>
              <a:ext cx="1642160" cy="164216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51AB9F-F1DE-4D07-965E-46D3B611D2FD}"/>
              </a:ext>
            </a:extLst>
          </p:cNvPr>
          <p:cNvGrpSpPr/>
          <p:nvPr/>
        </p:nvGrpSpPr>
        <p:grpSpPr>
          <a:xfrm>
            <a:off x="9045676" y="1802946"/>
            <a:ext cx="1883683" cy="1883683"/>
            <a:chOff x="9045676" y="1802946"/>
            <a:chExt cx="1883683" cy="188368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8BC79ED6-8302-4D27-94C1-26CF1BC4E9C0}"/>
                </a:ext>
              </a:extLst>
            </p:cNvPr>
            <p:cNvSpPr/>
            <p:nvPr/>
          </p:nvSpPr>
          <p:spPr>
            <a:xfrm>
              <a:off x="9045676" y="1802946"/>
              <a:ext cx="1883683" cy="1883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C714D83D-A7A3-4445-B4F7-45713FF98D64}"/>
                </a:ext>
              </a:extLst>
            </p:cNvPr>
            <p:cNvGrpSpPr/>
            <p:nvPr/>
          </p:nvGrpSpPr>
          <p:grpSpPr>
            <a:xfrm>
              <a:off x="9103704" y="1932167"/>
              <a:ext cx="1653788" cy="1627367"/>
              <a:chOff x="9103704" y="1932167"/>
              <a:chExt cx="1653788" cy="1627367"/>
            </a:xfrm>
          </p:grpSpPr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E0B1DA4C-3B6B-4427-A165-F2E142227572}"/>
                  </a:ext>
                </a:extLst>
              </p:cNvPr>
              <p:cNvGrpSpPr/>
              <p:nvPr/>
            </p:nvGrpSpPr>
            <p:grpSpPr>
              <a:xfrm>
                <a:off x="9103704" y="1932167"/>
                <a:ext cx="1653788" cy="1627367"/>
                <a:chOff x="5742434" y="2336609"/>
                <a:chExt cx="4892719" cy="4471167"/>
              </a:xfrm>
            </p:grpSpPr>
            <p:pic>
              <p:nvPicPr>
                <p:cNvPr id="13" name="Рисунок 12">
                  <a:extLst>
                    <a:ext uri="{FF2B5EF4-FFF2-40B4-BE49-F238E27FC236}">
                      <a16:creationId xmlns:a16="http://schemas.microsoft.com/office/drawing/2014/main" id="{54370F65-CF59-43F0-AA21-E3B14EC83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368" b="4248"/>
                <a:stretch/>
              </p:blipFill>
              <p:spPr>
                <a:xfrm>
                  <a:off x="5742434" y="2336609"/>
                  <a:ext cx="4892719" cy="4471167"/>
                </a:xfrm>
                <a:prstGeom prst="rect">
                  <a:avLst/>
                </a:prstGeom>
              </p:spPr>
            </p:pic>
            <p:sp>
              <p:nvSpPr>
                <p:cNvPr id="25" name="Прямоугольник 24">
                  <a:extLst>
                    <a:ext uri="{FF2B5EF4-FFF2-40B4-BE49-F238E27FC236}">
                      <a16:creationId xmlns:a16="http://schemas.microsoft.com/office/drawing/2014/main" id="{F222F505-C79A-4253-8C6F-B49F1A34EBD5}"/>
                    </a:ext>
                  </a:extLst>
                </p:cNvPr>
                <p:cNvSpPr/>
                <p:nvPr/>
              </p:nvSpPr>
              <p:spPr>
                <a:xfrm rot="19848867">
                  <a:off x="7499095" y="4008753"/>
                  <a:ext cx="955046" cy="3154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00" dirty="0">
                    <a:solidFill>
                      <a:srgbClr val="1F5BB2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715271-2456-4458-8AE9-98EE303C77F3}"/>
                  </a:ext>
                </a:extLst>
              </p:cNvPr>
              <p:cNvSpPr txBox="1"/>
              <p:nvPr/>
            </p:nvSpPr>
            <p:spPr>
              <a:xfrm rot="19719221">
                <a:off x="9619436" y="2521246"/>
                <a:ext cx="471604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400" dirty="0">
                    <a:solidFill>
                      <a:srgbClr val="1F5BB2"/>
                    </a:solidFill>
                    <a:latin typeface="Comfortaa" panose="020F0303070200060003" pitchFamily="34" charset="0"/>
                  </a:rPr>
                  <a:t>Погоджено</a:t>
                </a:r>
                <a:endParaRPr lang="ru-RU" sz="400" dirty="0">
                  <a:solidFill>
                    <a:srgbClr val="1F5BB2"/>
                  </a:solidFill>
                  <a:latin typeface="Comfortaa" panose="020F03030702000600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9" grpId="0" animBg="1"/>
      <p:bldP spid="30" grpId="0" animBg="1"/>
      <p:bldP spid="31" grpId="0" animBg="1"/>
      <p:bldP spid="37" grpId="0" animBg="1"/>
      <p:bldP spid="38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AEBCCC-B0C6-43B8-AAD6-39A583CED728}"/>
              </a:ext>
            </a:extLst>
          </p:cNvPr>
          <p:cNvSpPr txBox="1"/>
          <p:nvPr/>
        </p:nvSpPr>
        <p:spPr>
          <a:xfrm>
            <a:off x="658813" y="5847060"/>
            <a:ext cx="1090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err="1">
                <a:effectLst/>
                <a:latin typeface="Comfortaa" panose="020F0303070200060003" pitchFamily="34" charset="0"/>
              </a:rPr>
              <a:t>Матеріали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підготовлені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за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фінансової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підтримки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Європейського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Союзу.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Їх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зміст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є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виключною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відповідальністю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Проєкту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ЄС "Право-</a:t>
            </a:r>
            <a:r>
              <a:rPr lang="en-US" sz="1200" dirty="0">
                <a:effectLst/>
                <a:latin typeface="Comfortaa" panose="020F0303070200060003" pitchFamily="34" charset="0"/>
              </a:rPr>
              <a:t>Justice" </a:t>
            </a:r>
            <a:r>
              <a:rPr lang="ru-RU" sz="1200" dirty="0">
                <a:effectLst/>
                <a:latin typeface="Comfortaa" panose="020F0303070200060003" pitchFamily="34" charset="0"/>
              </a:rPr>
              <a:t>та не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обов’язково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відображають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позицію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</a:t>
            </a:r>
            <a:r>
              <a:rPr lang="ru-RU" sz="1200" dirty="0" err="1">
                <a:effectLst/>
                <a:latin typeface="Comfortaa" panose="020F0303070200060003" pitchFamily="34" charset="0"/>
              </a:rPr>
              <a:t>Європейського</a:t>
            </a:r>
            <a:r>
              <a:rPr lang="ru-RU" sz="1200" dirty="0">
                <a:effectLst/>
                <a:latin typeface="Comfortaa" panose="020F0303070200060003" pitchFamily="34" charset="0"/>
              </a:rPr>
              <a:t> Союзу.</a:t>
            </a:r>
            <a:endParaRPr lang="ru-RU" sz="1200" dirty="0">
              <a:latin typeface="Comfortaa" panose="020F03030702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2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5195888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843972-CD07-490B-8583-A4137856995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8044" y="685804"/>
            <a:ext cx="6315285" cy="4838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141241" y="1742141"/>
            <a:ext cx="5195889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Що таке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медіація?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92B89F-D24B-42D4-BB53-04A2D26BC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1818526" y="179662"/>
            <a:ext cx="1859622" cy="1361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C49460-F21D-419D-B317-8C7FB1769586}"/>
              </a:ext>
            </a:extLst>
          </p:cNvPr>
          <p:cNvSpPr txBox="1"/>
          <p:nvPr/>
        </p:nvSpPr>
        <p:spPr>
          <a:xfrm>
            <a:off x="6096000" y="1676535"/>
            <a:ext cx="54371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uk-UA" sz="2800" b="1" dirty="0">
                <a:solidFill>
                  <a:srgbClr val="1F5BB2"/>
                </a:solidFill>
                <a:latin typeface="Comfortaa Medium" pitchFamily="2" charset="0"/>
              </a:rPr>
              <a:t>Медіація</a:t>
            </a:r>
            <a:r>
              <a:rPr lang="uk-UA" sz="2800" dirty="0">
                <a:solidFill>
                  <a:srgbClr val="1F5BB2"/>
                </a:solidFill>
                <a:latin typeface="Comfortaa Medium" pitchFamily="2" charset="0"/>
              </a:rPr>
              <a:t> – це: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07954-ECF7-4896-BF17-6A8E050D6E40}"/>
              </a:ext>
            </a:extLst>
          </p:cNvPr>
          <p:cNvSpPr txBox="1"/>
          <p:nvPr/>
        </p:nvSpPr>
        <p:spPr>
          <a:xfrm>
            <a:off x="6246689" y="2276700"/>
            <a:ext cx="5013787" cy="274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позасудова добровільна,  конфіденційна, структурована процедура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, під час якої сторони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за допомогою медіатора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(медіаторів) намагаються запобігти виникненню або врегулювати конфлікт (спір)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шляхом переговорів.</a:t>
            </a:r>
          </a:p>
          <a:p>
            <a:pPr>
              <a:lnSpc>
                <a:spcPts val="3000"/>
              </a:lnSpc>
            </a:pPr>
            <a:endParaRPr lang="uk-UA" sz="2000" dirty="0">
              <a:solidFill>
                <a:srgbClr val="1F5BB2"/>
              </a:solidFill>
              <a:latin typeface="Comfortaa" panose="020F03030702000600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03242A-A60E-4193-AF25-7641442792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16" y="3236851"/>
            <a:ext cx="3249338" cy="32493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E77E46-21E2-47EB-989B-386015FB46EA}"/>
              </a:ext>
            </a:extLst>
          </p:cNvPr>
          <p:cNvSpPr txBox="1"/>
          <p:nvPr/>
        </p:nvSpPr>
        <p:spPr>
          <a:xfrm flipH="1">
            <a:off x="6095999" y="6026949"/>
            <a:ext cx="38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</a:t>
            </a:r>
            <a:r>
              <a:rPr lang="ru-RU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Закону України «Про медіацію»</a:t>
            </a:r>
            <a:endParaRPr lang="ru-R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C487364-E247-4053-9FC7-757F7AF0B0AE}"/>
              </a:ext>
            </a:extLst>
          </p:cNvPr>
          <p:cNvSpPr/>
          <p:nvPr/>
        </p:nvSpPr>
        <p:spPr>
          <a:xfrm>
            <a:off x="6096000" y="6028760"/>
            <a:ext cx="5437188" cy="276999"/>
          </a:xfrm>
          <a:prstGeom prst="roundRect">
            <a:avLst/>
          </a:prstGeom>
          <a:noFill/>
          <a:ln w="952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5195888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1" y="1711319"/>
            <a:ext cx="5195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Коли може 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бути проведена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медіація?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92B89F-D24B-42D4-BB53-04A2D26BC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1818526" y="179662"/>
            <a:ext cx="1859622" cy="13614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5399CD-9D31-40D8-926F-C2735EF0785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529" y="219998"/>
            <a:ext cx="6372829" cy="5734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C49460-F21D-419D-B317-8C7FB1769586}"/>
              </a:ext>
            </a:extLst>
          </p:cNvPr>
          <p:cNvSpPr txBox="1"/>
          <p:nvPr/>
        </p:nvSpPr>
        <p:spPr>
          <a:xfrm>
            <a:off x="5923939" y="844166"/>
            <a:ext cx="5437188" cy="101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uk-UA" sz="2800" dirty="0">
                <a:solidFill>
                  <a:srgbClr val="1F5BB2"/>
                </a:solidFill>
                <a:latin typeface="Comfortaa Medium" pitchFamily="2" charset="0"/>
              </a:rPr>
              <a:t>Медіація може бути проведена: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07954-ECF7-4896-BF17-6A8E050D6E40}"/>
              </a:ext>
            </a:extLst>
          </p:cNvPr>
          <p:cNvSpPr txBox="1"/>
          <p:nvPr/>
        </p:nvSpPr>
        <p:spPr>
          <a:xfrm>
            <a:off x="6142766" y="1857264"/>
            <a:ext cx="5102353" cy="389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до звернення до суду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, третейського суду, міжнародного комерційного арбітражу або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під час досудового розслідування, судового,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третейського, арбітражного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провадження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, або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під час виконання рішення суду,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третейського суду чи міжнародного комерційного арбітражу.</a:t>
            </a:r>
          </a:p>
          <a:p>
            <a:pPr>
              <a:lnSpc>
                <a:spcPts val="3000"/>
              </a:lnSpc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Проведення медіації не впливає на перебіг позовної давності.</a:t>
            </a:r>
          </a:p>
          <a:p>
            <a:pPr>
              <a:lnSpc>
                <a:spcPts val="3000"/>
              </a:lnSpc>
            </a:pPr>
            <a:endParaRPr lang="uk-UA" dirty="0">
              <a:solidFill>
                <a:srgbClr val="1F5BB2"/>
              </a:solidFill>
              <a:latin typeface="Comfortaa" panose="020F03030702000600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18FE81-9489-4CFA-B35B-39C330BA4C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4" y="3429000"/>
            <a:ext cx="3605542" cy="3605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C73268-865F-44DA-B164-ABB8812ED46B}"/>
              </a:ext>
            </a:extLst>
          </p:cNvPr>
          <p:cNvSpPr txBox="1"/>
          <p:nvPr/>
        </p:nvSpPr>
        <p:spPr>
          <a:xfrm flipH="1">
            <a:off x="6142766" y="6110951"/>
            <a:ext cx="527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ст.3</a:t>
            </a:r>
            <a:r>
              <a:rPr lang="ru-RU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Закону України «Про медіацію»</a:t>
            </a:r>
            <a:endParaRPr lang="ru-R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61F9FAA-B3C4-412E-BFE1-79CA72386589}"/>
              </a:ext>
            </a:extLst>
          </p:cNvPr>
          <p:cNvSpPr/>
          <p:nvPr/>
        </p:nvSpPr>
        <p:spPr>
          <a:xfrm>
            <a:off x="6096000" y="6110952"/>
            <a:ext cx="5437188" cy="276999"/>
          </a:xfrm>
          <a:prstGeom prst="roundRect">
            <a:avLst/>
          </a:prstGeom>
          <a:noFill/>
          <a:ln w="952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8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9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17AB4-8D39-45FA-8F85-80867E8DC1AD}"/>
              </a:ext>
            </a:extLst>
          </p:cNvPr>
          <p:cNvSpPr/>
          <p:nvPr/>
        </p:nvSpPr>
        <p:spPr>
          <a:xfrm>
            <a:off x="5195888" y="0"/>
            <a:ext cx="69961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6096000" y="4398251"/>
            <a:ext cx="5437188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Принципи </a:t>
            </a:r>
          </a:p>
          <a:p>
            <a:pPr algn="ctr">
              <a:lnSpc>
                <a:spcPts val="4800"/>
              </a:lnSpc>
            </a:pPr>
            <a:r>
              <a:rPr lang="uk-UA" sz="3900" dirty="0">
                <a:solidFill>
                  <a:schemeClr val="bg1"/>
                </a:solidFill>
                <a:latin typeface="Comfortaa Medium" pitchFamily="2" charset="0"/>
              </a:rPr>
              <a:t>медіації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6D6A52-A3F5-4F3B-9498-C134EA508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658813" y="3365892"/>
            <a:ext cx="4185100" cy="3064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61B06-F645-4F20-AAEE-76693E7EE346}"/>
              </a:ext>
            </a:extLst>
          </p:cNvPr>
          <p:cNvSpPr txBox="1"/>
          <p:nvPr/>
        </p:nvSpPr>
        <p:spPr>
          <a:xfrm>
            <a:off x="542205" y="1190386"/>
            <a:ext cx="450514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Ключові питання  та відповіді </a:t>
            </a:r>
          </a:p>
          <a:p>
            <a:pPr algn="ctr">
              <a:lnSpc>
                <a:spcPts val="4600"/>
              </a:lnSpc>
            </a:pPr>
            <a:r>
              <a:rPr lang="uk-UA" sz="3900" dirty="0">
                <a:solidFill>
                  <a:srgbClr val="1F5BB2"/>
                </a:solidFill>
                <a:latin typeface="Comfortaa Medium" pitchFamily="2" charset="0"/>
              </a:rPr>
              <a:t>про медіацію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5A3ACA-B733-41EE-8F16-98D44C724E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39" y="228341"/>
            <a:ext cx="4169910" cy="41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173D879-0342-44F0-AB1D-2404D9F7874C}"/>
              </a:ext>
            </a:extLst>
          </p:cNvPr>
          <p:cNvSpPr/>
          <p:nvPr/>
        </p:nvSpPr>
        <p:spPr>
          <a:xfrm>
            <a:off x="308225" y="357500"/>
            <a:ext cx="11599523" cy="1464932"/>
          </a:xfrm>
          <a:prstGeom prst="roundRect">
            <a:avLst>
              <a:gd name="adj" fmla="val 3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D8E1-FE7D-4484-8620-A58304C77A6F}"/>
              </a:ext>
            </a:extLst>
          </p:cNvPr>
          <p:cNvSpPr txBox="1"/>
          <p:nvPr/>
        </p:nvSpPr>
        <p:spPr>
          <a:xfrm>
            <a:off x="308225" y="741502"/>
            <a:ext cx="1157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Принципи медіації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49460-F21D-419D-B317-8C7FB1769586}"/>
              </a:ext>
            </a:extLst>
          </p:cNvPr>
          <p:cNvSpPr txBox="1"/>
          <p:nvPr/>
        </p:nvSpPr>
        <p:spPr>
          <a:xfrm>
            <a:off x="658813" y="2054385"/>
            <a:ext cx="10837862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uk-UA" sz="2600" dirty="0">
                <a:solidFill>
                  <a:srgbClr val="1F5BB2"/>
                </a:solidFill>
                <a:latin typeface="Comfortaa Medium" pitchFamily="2" charset="0"/>
              </a:rPr>
              <a:t>Підготовка до медіації та сама процедура медіації проводяться за взаємною згодою сторін медіації з дотриманням таких принципів: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F55BBB7-1172-43E1-B4A4-AE7CFF28D8E2}"/>
              </a:ext>
            </a:extLst>
          </p:cNvPr>
          <p:cNvSpPr/>
          <p:nvPr/>
        </p:nvSpPr>
        <p:spPr>
          <a:xfrm>
            <a:off x="6096000" y="5586022"/>
            <a:ext cx="5437188" cy="586175"/>
          </a:xfrm>
          <a:prstGeom prst="roundRect">
            <a:avLst/>
          </a:prstGeom>
          <a:noFill/>
          <a:ln w="952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DE11FF-72AE-4F50-A6EB-70DDAD4EB221}"/>
              </a:ext>
            </a:extLst>
          </p:cNvPr>
          <p:cNvSpPr txBox="1"/>
          <p:nvPr/>
        </p:nvSpPr>
        <p:spPr>
          <a:xfrm>
            <a:off x="1054101" y="3889750"/>
            <a:ext cx="2386677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ts val="3300"/>
              </a:lnSpc>
              <a:buSzPct val="136000"/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добровільності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F04AF0-D189-4C3E-8BC2-EAFB8C13256C}"/>
              </a:ext>
            </a:extLst>
          </p:cNvPr>
          <p:cNvSpPr txBox="1"/>
          <p:nvPr/>
        </p:nvSpPr>
        <p:spPr>
          <a:xfrm>
            <a:off x="6266991" y="3966694"/>
            <a:ext cx="3113373" cy="3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SzPct val="136000"/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конфіденційності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5F9326-BCF5-4FD6-8E2A-7C4875868603}"/>
              </a:ext>
            </a:extLst>
          </p:cNvPr>
          <p:cNvSpPr txBox="1"/>
          <p:nvPr/>
        </p:nvSpPr>
        <p:spPr>
          <a:xfrm>
            <a:off x="9100071" y="3905917"/>
            <a:ext cx="2386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36000"/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самовизначення та рівності прав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сторін медіації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7788CD-0336-4B55-A2A1-8782D023A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r="18063" b="45030"/>
          <a:stretch/>
        </p:blipFill>
        <p:spPr>
          <a:xfrm>
            <a:off x="10086141" y="5106246"/>
            <a:ext cx="1811011" cy="132588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93B3A23-766B-4C62-A1A0-02B07C928EBF}"/>
              </a:ext>
            </a:extLst>
          </p:cNvPr>
          <p:cNvSpPr/>
          <p:nvPr/>
        </p:nvSpPr>
        <p:spPr>
          <a:xfrm>
            <a:off x="3625120" y="3957767"/>
            <a:ext cx="311337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SzPct val="136000"/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нейтральності, незалежності та неупередженості медіатора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1B297-22A1-46E5-8798-6F31511DD147}"/>
              </a:ext>
            </a:extLst>
          </p:cNvPr>
          <p:cNvSpPr txBox="1"/>
          <p:nvPr/>
        </p:nvSpPr>
        <p:spPr>
          <a:xfrm flipH="1">
            <a:off x="6345666" y="6220385"/>
            <a:ext cx="527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solidFill>
                  <a:srgbClr val="1F5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ст.4</a:t>
            </a:r>
            <a:r>
              <a:rPr lang="ru-RU" sz="1200" i="1" dirty="0">
                <a:solidFill>
                  <a:srgbClr val="1F5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i="1" dirty="0">
                <a:solidFill>
                  <a:srgbClr val="1F5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Закону України «Про медіацію»</a:t>
            </a:r>
            <a:endParaRPr lang="ru-RU" sz="1200" i="1" dirty="0">
              <a:solidFill>
                <a:srgbClr val="1F5B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6">
            <a:extLst>
              <a:ext uri="{FF2B5EF4-FFF2-40B4-BE49-F238E27FC236}">
                <a16:creationId xmlns:a16="http://schemas.microsoft.com/office/drawing/2014/main" id="{EA1F26B5-9BEC-4ED0-925F-B5EDFC27F937}"/>
              </a:ext>
            </a:extLst>
          </p:cNvPr>
          <p:cNvSpPr/>
          <p:nvPr/>
        </p:nvSpPr>
        <p:spPr>
          <a:xfrm>
            <a:off x="6266991" y="6220385"/>
            <a:ext cx="5437188" cy="346596"/>
          </a:xfrm>
          <a:prstGeom prst="roundRect">
            <a:avLst/>
          </a:prstGeom>
          <a:noFill/>
          <a:ln w="9525">
            <a:solidFill>
              <a:srgbClr val="1F5BB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3" grpId="0"/>
      <p:bldP spid="34" grpId="0" uiExpand="1" build="p"/>
      <p:bldP spid="24" grpId="0" uiExpand="1" build="p"/>
      <p:bldP spid="25" grpId="0" uiExpand="1" build="p"/>
      <p:bldP spid="3" grpId="0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4CB3E4-294D-466A-809D-D7090DE6DB9B}"/>
              </a:ext>
            </a:extLst>
          </p:cNvPr>
          <p:cNvSpPr/>
          <p:nvPr/>
        </p:nvSpPr>
        <p:spPr>
          <a:xfrm>
            <a:off x="0" y="0"/>
            <a:ext cx="5195888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6701-41C6-442F-919A-F61FB7CF92F8}"/>
              </a:ext>
            </a:extLst>
          </p:cNvPr>
          <p:cNvSpPr txBox="1"/>
          <p:nvPr/>
        </p:nvSpPr>
        <p:spPr>
          <a:xfrm>
            <a:off x="0" y="1449388"/>
            <a:ext cx="5195888" cy="145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Стаття 5. Добровільність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78CC0C-8D5C-411B-A61D-B47209719C82}"/>
              </a:ext>
            </a:extLst>
          </p:cNvPr>
          <p:cNvSpPr txBox="1"/>
          <p:nvPr/>
        </p:nvSpPr>
        <p:spPr>
          <a:xfrm>
            <a:off x="6996114" y="727972"/>
            <a:ext cx="4772214" cy="178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Участь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у медіаціє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є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добровільним волевиявленням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учасників медіації. Ніхто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не може бути примушеним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до врегулювання конфлікту (спору) шляхом проведення медіації.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4E510E-0112-448E-BACA-FB93EEBB2041}"/>
              </a:ext>
            </a:extLst>
          </p:cNvPr>
          <p:cNvSpPr txBox="1"/>
          <p:nvPr/>
        </p:nvSpPr>
        <p:spPr>
          <a:xfrm>
            <a:off x="6996114" y="2920959"/>
            <a:ext cx="4772214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Сторони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медіації та медіатор можуть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у будь-який момент відмовитися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від участі в медіації.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34E28-EBD6-4300-883E-687087F25678}"/>
              </a:ext>
            </a:extLst>
          </p:cNvPr>
          <p:cNvSpPr txBox="1"/>
          <p:nvPr/>
        </p:nvSpPr>
        <p:spPr>
          <a:xfrm>
            <a:off x="6996114" y="4421447"/>
            <a:ext cx="4772214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SzPct val="136000"/>
            </a:pP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Участь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сторони в медіації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не може вважатися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визнанням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такою стороною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вини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, позовних вимог або відмовою від позовних вимог.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CE7225-8F00-40F4-B432-801980213D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6" y="3062756"/>
            <a:ext cx="3545626" cy="35456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0819BB-B44C-41F1-B979-84D4C82F6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0" t="64773" r="43346" b="25438"/>
          <a:stretch/>
        </p:blipFill>
        <p:spPr>
          <a:xfrm>
            <a:off x="5846191" y="917950"/>
            <a:ext cx="810706" cy="5679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1F2B55-51CC-4BDD-86AB-EF752832D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0" t="64773" r="43346" b="25438"/>
          <a:stretch/>
        </p:blipFill>
        <p:spPr>
          <a:xfrm>
            <a:off x="5855617" y="3053552"/>
            <a:ext cx="810706" cy="5679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D4254C-18B5-405C-B719-383669F31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0" t="64773" r="43346" b="25438"/>
          <a:stretch/>
        </p:blipFill>
        <p:spPr>
          <a:xfrm>
            <a:off x="5855617" y="4593368"/>
            <a:ext cx="810706" cy="5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4CB3E4-294D-466A-809D-D7090DE6DB9B}"/>
              </a:ext>
            </a:extLst>
          </p:cNvPr>
          <p:cNvSpPr/>
          <p:nvPr/>
        </p:nvSpPr>
        <p:spPr>
          <a:xfrm>
            <a:off x="0" y="0"/>
            <a:ext cx="5195888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6701-41C6-442F-919A-F61FB7CF92F8}"/>
              </a:ext>
            </a:extLst>
          </p:cNvPr>
          <p:cNvSpPr txBox="1"/>
          <p:nvPr/>
        </p:nvSpPr>
        <p:spPr>
          <a:xfrm>
            <a:off x="0" y="1449388"/>
            <a:ext cx="5195888" cy="144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uk-UA" sz="4000" dirty="0">
                <a:solidFill>
                  <a:schemeClr val="bg1"/>
                </a:solidFill>
                <a:latin typeface="Comfortaa Medium" pitchFamily="2" charset="0"/>
              </a:rPr>
              <a:t>Стаття 6. </a:t>
            </a:r>
            <a:r>
              <a:rPr lang="uk-UA" sz="3700" dirty="0">
                <a:solidFill>
                  <a:schemeClr val="bg1"/>
                </a:solidFill>
                <a:latin typeface="Comfortaa Medium" pitchFamily="2" charset="0"/>
              </a:rPr>
              <a:t>Конфіденційність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78CC0C-8D5C-411B-A61D-B47209719C82}"/>
              </a:ext>
            </a:extLst>
          </p:cNvPr>
          <p:cNvSpPr txBox="1"/>
          <p:nvPr/>
        </p:nvSpPr>
        <p:spPr>
          <a:xfrm>
            <a:off x="6996114" y="1638808"/>
            <a:ext cx="4654548" cy="362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SzPct val="136000"/>
            </a:pP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Медіатор та інші учасники медіації, а також суб’єкт, що забезпечує проведення медіації,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не мають права розголошувати конфіденційну інформацію,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 якщо інше не встановлено законом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або якщо всі сторони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медіації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не домовилися </a:t>
            </a:r>
            <a:r>
              <a:rPr lang="uk-UA" dirty="0">
                <a:solidFill>
                  <a:srgbClr val="1F5BB2"/>
                </a:solidFill>
                <a:latin typeface="Comfortaa" panose="020F0303070200060003" pitchFamily="34" charset="0"/>
              </a:rPr>
              <a:t>у письмовій формі </a:t>
            </a:r>
            <a:r>
              <a:rPr lang="uk-UA" b="1" dirty="0">
                <a:solidFill>
                  <a:srgbClr val="1F5BB2"/>
                </a:solidFill>
                <a:latin typeface="Comfortaa" panose="020F0303070200060003" pitchFamily="34" charset="0"/>
              </a:rPr>
              <a:t>про інше.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047B7-A983-4146-8627-474AFBFA4C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789882"/>
            <a:ext cx="4113212" cy="41132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C3AC18-4415-4A1A-B89A-E2AA01F20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t="31211" r="37006" b="39725"/>
          <a:stretch/>
        </p:blipFill>
        <p:spPr>
          <a:xfrm>
            <a:off x="5949739" y="1787574"/>
            <a:ext cx="724439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1357</Words>
  <Application>Microsoft Office PowerPoint</Application>
  <PresentationFormat>Широкоэкранный</PresentationFormat>
  <Paragraphs>185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Wingdings</vt:lpstr>
      <vt:lpstr>Arial</vt:lpstr>
      <vt:lpstr>Comfortaa Medium</vt:lpstr>
      <vt:lpstr>Arial Narrow</vt:lpstr>
      <vt:lpstr>Comfortaa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Liudmyla Kruglova</dc:creator>
  <cp:lastModifiedBy>Liudmyla Kruglova</cp:lastModifiedBy>
  <cp:revision>111</cp:revision>
  <dcterms:created xsi:type="dcterms:W3CDTF">2024-07-09T15:11:55Z</dcterms:created>
  <dcterms:modified xsi:type="dcterms:W3CDTF">2024-07-26T21:49:01Z</dcterms:modified>
</cp:coreProperties>
</file>