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4" r:id="rId3"/>
    <p:sldId id="293" r:id="rId4"/>
    <p:sldId id="276" r:id="rId5"/>
    <p:sldId id="289" r:id="rId6"/>
    <p:sldId id="277" r:id="rId7"/>
    <p:sldId id="292" r:id="rId8"/>
    <p:sldId id="278" r:id="rId9"/>
    <p:sldId id="285" r:id="rId10"/>
    <p:sldId id="286" r:id="rId11"/>
    <p:sldId id="287" r:id="rId12"/>
    <p:sldId id="279" r:id="rId13"/>
    <p:sldId id="294" r:id="rId14"/>
    <p:sldId id="300" r:id="rId15"/>
    <p:sldId id="299" r:id="rId16"/>
    <p:sldId id="295" r:id="rId17"/>
    <p:sldId id="296" r:id="rId18"/>
    <p:sldId id="297" r:id="rId19"/>
    <p:sldId id="280" r:id="rId20"/>
    <p:sldId id="281" r:id="rId21"/>
    <p:sldId id="290" r:id="rId22"/>
    <p:sldId id="283" r:id="rId23"/>
    <p:sldId id="291" r:id="rId24"/>
    <p:sldId id="288" r:id="rId25"/>
    <p:sldId id="298" r:id="rId26"/>
  </p:sldIdLst>
  <p:sldSz cx="15119350" cy="8504238"/>
  <p:notesSz cx="6858000" cy="9926638"/>
  <p:defaultTextStyle>
    <a:defPPr>
      <a:defRPr lang="en-US"/>
    </a:defPPr>
    <a:lvl1pPr marL="0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1pPr>
    <a:lvl2pPr marL="566843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2pPr>
    <a:lvl3pPr marL="1133688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3pPr>
    <a:lvl4pPr marL="1700532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4pPr>
    <a:lvl5pPr marL="2267374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5pPr>
    <a:lvl6pPr marL="2834219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6pPr>
    <a:lvl7pPr marL="3401062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7pPr>
    <a:lvl8pPr marL="3967905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8pPr>
    <a:lvl9pPr marL="4534750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EBEBEB"/>
    <a:srgbClr val="E6E6E6"/>
    <a:srgbClr val="BDBDBD"/>
    <a:srgbClr val="D2D2D2"/>
    <a:srgbClr val="FFC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6404" autoAdjust="0"/>
  </p:normalViewPr>
  <p:slideViewPr>
    <p:cSldViewPr snapToGrid="0">
      <p:cViewPr>
        <p:scale>
          <a:sx n="75" d="100"/>
          <a:sy n="75" d="100"/>
        </p:scale>
        <p:origin x="324" y="-36"/>
      </p:cViewPr>
      <p:guideLst>
        <p:guide orient="horz" pos="267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C2E15-4688-440B-9C52-2636BA08AA8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0AFFA-5062-4563-B65B-2EFC2CF1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1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1pPr>
    <a:lvl2pPr marL="566843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2pPr>
    <a:lvl3pPr marL="1133688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3pPr>
    <a:lvl4pPr marL="1700532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4pPr>
    <a:lvl5pPr marL="2267374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5pPr>
    <a:lvl6pPr marL="2834219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6pPr>
    <a:lvl7pPr marL="3401062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7pPr>
    <a:lvl8pPr marL="3967905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8pPr>
    <a:lvl9pPr marL="4534750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10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57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54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44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59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1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41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12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49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49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0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60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17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70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32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2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33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0AFFA-5062-4563-B65B-2EFC2CF122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33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7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33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0AFFA-5062-4563-B65B-2EFC2CF122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33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68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33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0AFFA-5062-4563-B65B-2EFC2CF122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33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211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06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6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7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19" y="1391782"/>
            <a:ext cx="11339513" cy="2960735"/>
          </a:xfrm>
        </p:spPr>
        <p:txBody>
          <a:bodyPr anchor="b"/>
          <a:lstStyle>
            <a:lvl1pPr algn="ctr">
              <a:defRPr sz="7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4466694"/>
            <a:ext cx="11339513" cy="2053222"/>
          </a:xfrm>
        </p:spPr>
        <p:txBody>
          <a:bodyPr/>
          <a:lstStyle>
            <a:lvl1pPr marL="0" indent="0" algn="ctr">
              <a:buNone/>
              <a:defRPr sz="2976"/>
            </a:lvl1pPr>
            <a:lvl2pPr marL="566928" indent="0" algn="ctr">
              <a:buNone/>
              <a:defRPr sz="2480"/>
            </a:lvl2pPr>
            <a:lvl3pPr marL="1133856" indent="0" algn="ctr">
              <a:buNone/>
              <a:defRPr sz="2232"/>
            </a:lvl3pPr>
            <a:lvl4pPr marL="1700784" indent="0" algn="ctr">
              <a:buNone/>
              <a:defRPr sz="1984"/>
            </a:lvl4pPr>
            <a:lvl5pPr marL="2267712" indent="0" algn="ctr">
              <a:buNone/>
              <a:defRPr sz="1984"/>
            </a:lvl5pPr>
            <a:lvl6pPr marL="2834640" indent="0" algn="ctr">
              <a:buNone/>
              <a:defRPr sz="1984"/>
            </a:lvl6pPr>
            <a:lvl7pPr marL="3401568" indent="0" algn="ctr">
              <a:buNone/>
              <a:defRPr sz="1984"/>
            </a:lvl7pPr>
            <a:lvl8pPr marL="3968496" indent="0" algn="ctr">
              <a:buNone/>
              <a:defRPr sz="1984"/>
            </a:lvl8pPr>
            <a:lvl9pPr marL="4535424" indent="0" algn="ctr">
              <a:buNone/>
              <a:defRPr sz="19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6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4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452772"/>
            <a:ext cx="3260110" cy="72069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5" y="452772"/>
            <a:ext cx="9591338" cy="720694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1" y="2120155"/>
            <a:ext cx="13040439" cy="3537526"/>
          </a:xfrm>
        </p:spPr>
        <p:txBody>
          <a:bodyPr anchor="b"/>
          <a:lstStyle>
            <a:lvl1pPr>
              <a:defRPr sz="7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1" y="5691148"/>
            <a:ext cx="13040439" cy="1860301"/>
          </a:xfrm>
        </p:spPr>
        <p:txBody>
          <a:bodyPr/>
          <a:lstStyle>
            <a:lvl1pPr marL="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1pPr>
            <a:lvl2pPr marL="566928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133856" indent="0">
              <a:buNone/>
              <a:defRPr sz="2232">
                <a:solidFill>
                  <a:schemeClr val="tx1">
                    <a:tint val="75000"/>
                  </a:schemeClr>
                </a:solidFill>
              </a:defRPr>
            </a:lvl3pPr>
            <a:lvl4pPr marL="170078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4pPr>
            <a:lvl5pPr marL="226771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5pPr>
            <a:lvl6pPr marL="283464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6pPr>
            <a:lvl7pPr marL="3401568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7pPr>
            <a:lvl8pPr marL="396849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8pPr>
            <a:lvl9pPr marL="453542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2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263860"/>
            <a:ext cx="6425724" cy="53958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263860"/>
            <a:ext cx="6425724" cy="53958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452772"/>
            <a:ext cx="13040439" cy="16437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5" y="2084720"/>
            <a:ext cx="6396193" cy="1021689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28" indent="0">
              <a:buNone/>
              <a:defRPr sz="2480" b="1"/>
            </a:lvl2pPr>
            <a:lvl3pPr marL="1133856" indent="0">
              <a:buNone/>
              <a:defRPr sz="2232" b="1"/>
            </a:lvl3pPr>
            <a:lvl4pPr marL="1700784" indent="0">
              <a:buNone/>
              <a:defRPr sz="1984" b="1"/>
            </a:lvl4pPr>
            <a:lvl5pPr marL="2267712" indent="0">
              <a:buNone/>
              <a:defRPr sz="1984" b="1"/>
            </a:lvl5pPr>
            <a:lvl6pPr marL="2834640" indent="0">
              <a:buNone/>
              <a:defRPr sz="1984" b="1"/>
            </a:lvl6pPr>
            <a:lvl7pPr marL="3401568" indent="0">
              <a:buNone/>
              <a:defRPr sz="1984" b="1"/>
            </a:lvl7pPr>
            <a:lvl8pPr marL="3968496" indent="0">
              <a:buNone/>
              <a:defRPr sz="1984" b="1"/>
            </a:lvl8pPr>
            <a:lvl9pPr marL="4535424" indent="0">
              <a:buNone/>
              <a:defRPr sz="198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5" y="3106409"/>
            <a:ext cx="6396193" cy="4569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1" y="2084720"/>
            <a:ext cx="6427693" cy="1021689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28" indent="0">
              <a:buNone/>
              <a:defRPr sz="2480" b="1"/>
            </a:lvl2pPr>
            <a:lvl3pPr marL="1133856" indent="0">
              <a:buNone/>
              <a:defRPr sz="2232" b="1"/>
            </a:lvl3pPr>
            <a:lvl4pPr marL="1700784" indent="0">
              <a:buNone/>
              <a:defRPr sz="1984" b="1"/>
            </a:lvl4pPr>
            <a:lvl5pPr marL="2267712" indent="0">
              <a:buNone/>
              <a:defRPr sz="1984" b="1"/>
            </a:lvl5pPr>
            <a:lvl6pPr marL="2834640" indent="0">
              <a:buNone/>
              <a:defRPr sz="1984" b="1"/>
            </a:lvl6pPr>
            <a:lvl7pPr marL="3401568" indent="0">
              <a:buNone/>
              <a:defRPr sz="1984" b="1"/>
            </a:lvl7pPr>
            <a:lvl8pPr marL="3968496" indent="0">
              <a:buNone/>
              <a:defRPr sz="1984" b="1"/>
            </a:lvl8pPr>
            <a:lvl9pPr marL="4535424" indent="0">
              <a:buNone/>
              <a:defRPr sz="198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1" y="3106409"/>
            <a:ext cx="6427693" cy="4569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3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5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6949"/>
            <a:ext cx="4876383" cy="1984322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224453"/>
            <a:ext cx="7654171" cy="6043521"/>
          </a:xfrm>
        </p:spPr>
        <p:txBody>
          <a:bodyPr/>
          <a:lstStyle>
            <a:lvl1pPr>
              <a:defRPr sz="3968"/>
            </a:lvl1pPr>
            <a:lvl2pPr>
              <a:defRPr sz="3472"/>
            </a:lvl2pPr>
            <a:lvl3pPr>
              <a:defRPr sz="2976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2551271"/>
            <a:ext cx="4876383" cy="4726546"/>
          </a:xfrm>
        </p:spPr>
        <p:txBody>
          <a:bodyPr/>
          <a:lstStyle>
            <a:lvl1pPr marL="0" indent="0">
              <a:buNone/>
              <a:defRPr sz="1984"/>
            </a:lvl1pPr>
            <a:lvl2pPr marL="566928" indent="0">
              <a:buNone/>
              <a:defRPr sz="1736"/>
            </a:lvl2pPr>
            <a:lvl3pPr marL="1133856" indent="0">
              <a:buNone/>
              <a:defRPr sz="1488"/>
            </a:lvl3pPr>
            <a:lvl4pPr marL="1700784" indent="0">
              <a:buNone/>
              <a:defRPr sz="1240"/>
            </a:lvl4pPr>
            <a:lvl5pPr marL="2267712" indent="0">
              <a:buNone/>
              <a:defRPr sz="1240"/>
            </a:lvl5pPr>
            <a:lvl6pPr marL="2834640" indent="0">
              <a:buNone/>
              <a:defRPr sz="1240"/>
            </a:lvl6pPr>
            <a:lvl7pPr marL="3401568" indent="0">
              <a:buNone/>
              <a:defRPr sz="1240"/>
            </a:lvl7pPr>
            <a:lvl8pPr marL="3968496" indent="0">
              <a:buNone/>
              <a:defRPr sz="1240"/>
            </a:lvl8pPr>
            <a:lvl9pPr marL="4535424" indent="0">
              <a:buNone/>
              <a:defRPr sz="12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1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6949"/>
            <a:ext cx="4876383" cy="1984322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224453"/>
            <a:ext cx="7654171" cy="6043521"/>
          </a:xfrm>
        </p:spPr>
        <p:txBody>
          <a:bodyPr anchor="t"/>
          <a:lstStyle>
            <a:lvl1pPr marL="0" indent="0">
              <a:buNone/>
              <a:defRPr sz="3968"/>
            </a:lvl1pPr>
            <a:lvl2pPr marL="566928" indent="0">
              <a:buNone/>
              <a:defRPr sz="3472"/>
            </a:lvl2pPr>
            <a:lvl3pPr marL="1133856" indent="0">
              <a:buNone/>
              <a:defRPr sz="2976"/>
            </a:lvl3pPr>
            <a:lvl4pPr marL="1700784" indent="0">
              <a:buNone/>
              <a:defRPr sz="2480"/>
            </a:lvl4pPr>
            <a:lvl5pPr marL="2267712" indent="0">
              <a:buNone/>
              <a:defRPr sz="2480"/>
            </a:lvl5pPr>
            <a:lvl6pPr marL="2834640" indent="0">
              <a:buNone/>
              <a:defRPr sz="2480"/>
            </a:lvl6pPr>
            <a:lvl7pPr marL="3401568" indent="0">
              <a:buNone/>
              <a:defRPr sz="2480"/>
            </a:lvl7pPr>
            <a:lvl8pPr marL="3968496" indent="0">
              <a:buNone/>
              <a:defRPr sz="2480"/>
            </a:lvl8pPr>
            <a:lvl9pPr marL="4535424" indent="0">
              <a:buNone/>
              <a:defRPr sz="24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2551271"/>
            <a:ext cx="4876383" cy="4726546"/>
          </a:xfrm>
        </p:spPr>
        <p:txBody>
          <a:bodyPr/>
          <a:lstStyle>
            <a:lvl1pPr marL="0" indent="0">
              <a:buNone/>
              <a:defRPr sz="1984"/>
            </a:lvl1pPr>
            <a:lvl2pPr marL="566928" indent="0">
              <a:buNone/>
              <a:defRPr sz="1736"/>
            </a:lvl2pPr>
            <a:lvl3pPr marL="1133856" indent="0">
              <a:buNone/>
              <a:defRPr sz="1488"/>
            </a:lvl3pPr>
            <a:lvl4pPr marL="1700784" indent="0">
              <a:buNone/>
              <a:defRPr sz="1240"/>
            </a:lvl4pPr>
            <a:lvl5pPr marL="2267712" indent="0">
              <a:buNone/>
              <a:defRPr sz="1240"/>
            </a:lvl5pPr>
            <a:lvl6pPr marL="2834640" indent="0">
              <a:buNone/>
              <a:defRPr sz="1240"/>
            </a:lvl6pPr>
            <a:lvl7pPr marL="3401568" indent="0">
              <a:buNone/>
              <a:defRPr sz="1240"/>
            </a:lvl7pPr>
            <a:lvl8pPr marL="3968496" indent="0">
              <a:buNone/>
              <a:defRPr sz="1240"/>
            </a:lvl8pPr>
            <a:lvl9pPr marL="4535424" indent="0">
              <a:buNone/>
              <a:defRPr sz="12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6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452772"/>
            <a:ext cx="13040439" cy="1643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263860"/>
            <a:ext cx="13040439" cy="539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7882169"/>
            <a:ext cx="3401854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4DC16-4C75-40D4-A147-64A22E08530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7882169"/>
            <a:ext cx="5102781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7882169"/>
            <a:ext cx="3401854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33856" rtl="0" eaLnBrk="1" latinLnBrk="0" hangingPunct="1">
        <a:lnSpc>
          <a:spcPct val="90000"/>
        </a:lnSpc>
        <a:spcBef>
          <a:spcPct val="0"/>
        </a:spcBef>
        <a:buNone/>
        <a:defRPr sz="5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113385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392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320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248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176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104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032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1960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8888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784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712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640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568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496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424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ringer.com/gp/book/9783319730189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utrechtlawreview.org/articles/abstract/10.18352/ulr.469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03084516\Downloads\469-1283-1-PB.pdf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oikeus.fi/en/index/laatikot/perheasiatoikeudessa.html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oikeus.fi/tuomioistuimet/en/index/asiat/perheasiat/lapsenhuoltoasuminenelatusjatapaaminen/expert-assistedmediationofcustodydisputesatthedistrictcourt.html" TargetMode="External"/><Relationship Id="rId9" Type="http://schemas.openxmlformats.org/officeDocument/2006/relationships/hyperlink" Target="https://thl.fi/en/web/thlfi-en/services/special-government-services-in-social-welfare-and-health-care/mediation-in-criminal-and-civil-case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1" y="2036903"/>
            <a:ext cx="13997269" cy="4767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2081" y="138864"/>
            <a:ext cx="124866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Судова медіація</a:t>
            </a:r>
            <a:r>
              <a:rPr lang="en-US" sz="3200" b="1" dirty="0">
                <a:solidFill>
                  <a:srgbClr val="034EA2"/>
                </a:solidFill>
                <a:latin typeface="Arial Black" panose="020B0A04020102020204" pitchFamily="34" charset="0"/>
              </a:rPr>
              <a:t>							</a:t>
            </a:r>
          </a:p>
          <a:p>
            <a:endParaRPr lang="en-US" sz="3200" b="1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r>
              <a:rPr lang="uk-UA" sz="2800" b="1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Досвід Фінляндії</a:t>
            </a:r>
            <a:r>
              <a:rPr lang="en-US" sz="2800" b="1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26</a:t>
            </a:r>
            <a:r>
              <a:rPr lang="uk-UA" sz="2800" b="1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лютого </a:t>
            </a:r>
            <a:r>
              <a:rPr lang="en-US" sz="2800" b="1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2021</a:t>
            </a:r>
            <a:r>
              <a:rPr lang="uk-UA" sz="2800" b="1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року</a:t>
            </a:r>
            <a:endParaRPr lang="en-US" sz="2800" b="1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3510" y="6421120"/>
            <a:ext cx="475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pc="60" dirty="0" err="1" smtClean="0">
                <a:latin typeface="Arial Black" panose="020B0A04020102020204" pitchFamily="34" charset="0"/>
              </a:rPr>
              <a:t>Марйо</a:t>
            </a:r>
            <a:r>
              <a:rPr lang="uk-UA" sz="2400" b="1" spc="60" dirty="0" smtClean="0">
                <a:latin typeface="Arial Black" panose="020B0A04020102020204" pitchFamily="34" charset="0"/>
              </a:rPr>
              <a:t> </a:t>
            </a:r>
            <a:r>
              <a:rPr lang="uk-UA" sz="2400" b="1" spc="60" dirty="0" err="1" smtClean="0">
                <a:latin typeface="Arial Black" panose="020B0A04020102020204" pitchFamily="34" charset="0"/>
              </a:rPr>
              <a:t>Наапі</a:t>
            </a:r>
            <a:endParaRPr lang="en-US" sz="2400" b="1" spc="6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3510" y="6911363"/>
            <a:ext cx="475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spc="100" dirty="0">
                <a:latin typeface="Arial Black" panose="020B0A04020102020204" pitchFamily="34" charset="0"/>
              </a:rPr>
              <a:t>с</a:t>
            </a:r>
            <a:r>
              <a:rPr lang="uk-UA" sz="1800" b="1" spc="100" dirty="0" smtClean="0">
                <a:latin typeface="Arial Black" panose="020B0A04020102020204" pitchFamily="34" charset="0"/>
              </a:rPr>
              <a:t>уддя</a:t>
            </a:r>
            <a:r>
              <a:rPr lang="en-US" sz="1800" b="1" spc="100" dirty="0" smtClean="0">
                <a:latin typeface="Arial Black" panose="020B0A04020102020204" pitchFamily="34" charset="0"/>
              </a:rPr>
              <a:t>, </a:t>
            </a:r>
            <a:r>
              <a:rPr lang="uk-UA" sz="1800" b="1" spc="100" dirty="0" err="1" smtClean="0">
                <a:latin typeface="Arial Black" panose="020B0A04020102020204" pitchFamily="34" charset="0"/>
              </a:rPr>
              <a:t>медіаторка</a:t>
            </a:r>
            <a:endParaRPr lang="en-US" sz="1800" b="1" spc="100" dirty="0">
              <a:latin typeface="Arial Black" panose="020B0A040201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62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7825" y="138433"/>
            <a:ext cx="12163375" cy="715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uk-UA" sz="3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Медіація в сімейних спорах – </a:t>
            </a: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продовження </a:t>
            </a:r>
            <a:r>
              <a:rPr lang="en-US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      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10</a:t>
            </a:r>
          </a:p>
          <a:p>
            <a:pPr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Метою є досягнення мирної тривалої угоди, що якнайкраще відповідатиме інтересам дитини</a:t>
            </a: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Медіація з експертною допомогою для забезпечення розгляду та вирішення найбільш важливих питань так, щоб це максимально відповідало інтересам дитини</a:t>
            </a:r>
            <a:r>
              <a:rPr lang="en-US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За результатами обговорення з обома батьками, спільних зустрічей, а також за можливості бесід(и) з дитиною</a:t>
            </a: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Завжди є добровільною</a:t>
            </a: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0456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7825" y="138433"/>
            <a:ext cx="12163375" cy="7023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uk-UA" sz="28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Медіація в сімейних спорах – </a:t>
            </a:r>
            <a:r>
              <a:rPr lang="uk-UA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продовження</a:t>
            </a:r>
            <a:r>
              <a:rPr lang="en-US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                  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11</a:t>
            </a:r>
          </a:p>
          <a:p>
            <a:pPr>
              <a:lnSpc>
                <a:spcPct val="89000"/>
              </a:lnSpc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Суддя-медіатор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який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розуміється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на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сімейних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спорах,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виступає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в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ролі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медіатора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(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ніколи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у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власних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справах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медіатор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не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може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виносити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судове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рішення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в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одній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і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тій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самій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справі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)</a:t>
            </a: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ru-RU" sz="26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Завжди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співмедіація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разом з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експертом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з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питань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батьківства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та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розвитку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дитини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психологом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або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досвідченим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соціальним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працівником</a:t>
            </a:r>
            <a:endParaRPr lang="ru-RU" sz="26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ru-RU" sz="26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Багатопрофільна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команда 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для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надання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батькам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підтримки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у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вирішенні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як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юридичних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так і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психологічних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проблем</a:t>
            </a: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ru-RU" sz="26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Добровільна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у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сприятливих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умовах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структурована</a:t>
            </a:r>
            <a:endParaRPr lang="ru-RU" sz="26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ru-RU" sz="26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Угода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може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бути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затверджена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медіатором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у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суді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як і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судове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рішення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вона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має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законну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силу та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підлягає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виконанню</a:t>
            </a: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1816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7825" y="730600"/>
            <a:ext cx="12163375" cy="6365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uk-UA" sz="3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Медіація в сімейних спорах – </a:t>
            </a: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продовження</a:t>
            </a:r>
            <a:r>
              <a:rPr lang="en-US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       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12</a:t>
            </a:r>
          </a:p>
          <a:p>
            <a:pPr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Витрати на експерта покриває держава </a:t>
            </a:r>
            <a:r>
              <a:rPr lang="en-US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(</a:t>
            </a:r>
            <a:r>
              <a:rPr lang="uk-UA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для сторін це безкоштовно</a:t>
            </a:r>
            <a:r>
              <a:rPr lang="en-US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)</a:t>
            </a:r>
            <a:endParaRPr lang="en-US" sz="26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26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Жодних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додаткових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витрат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на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послуги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медіатора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суддя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зобов’язаний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надавати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послуги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медіації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за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посадою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(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сплачується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лише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судовий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збір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у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розмірі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250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євро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якщо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не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надається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безоплатна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правова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допомога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)</a:t>
            </a: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ru-RU" sz="26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Навчання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суддів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та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експертів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навчикам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медіації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співмедіація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а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також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суміжна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академічна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підготовка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(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розвиток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дитини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мультикультурність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розмаїття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батьківство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тощо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)</a:t>
            </a: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ru-RU" sz="26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Навчання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організовує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Національна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судова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адміністрація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у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співпраці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з Радою з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питань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суддівської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підготовки</a:t>
            </a:r>
            <a:endParaRPr lang="en-US" sz="26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9327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7825" y="730600"/>
            <a:ext cx="12163375" cy="584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										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13</a:t>
            </a:r>
          </a:p>
          <a:p>
            <a:pPr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Медіація працює</a:t>
            </a:r>
            <a:r>
              <a:rPr lang="en-US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:</a:t>
            </a: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коли між сторонами є хоча б мінімальна  комунікація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uk-UA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у</a:t>
            </a: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справах, де сторони певною мірою залежать одна від одної, або перебувають у відносинах – сімейних, сусідських, робочих або ділових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uk-UA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я</a:t>
            </a: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кщо спір, що підлягає розгляду в порядку медіації, може бути вирішений у спосіб, який влаштує обидві сторони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991950" lvl="8" indent="-457200">
              <a:lnSpc>
                <a:spcPct val="89000"/>
              </a:lnSpc>
              <a:buFontTx/>
              <a:buChar char="-"/>
            </a:pP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3" name="Suorakulmio 2">
            <a:extLst>
              <a:ext uri="{FF2B5EF4-FFF2-40B4-BE49-F238E27FC236}">
                <a16:creationId xmlns="" xmlns:a16="http://schemas.microsoft.com/office/drawing/2014/main" id="{B95FC2E3-A45C-4733-9294-42AA50CC716C}"/>
              </a:ext>
            </a:extLst>
          </p:cNvPr>
          <p:cNvSpPr/>
          <p:nvPr/>
        </p:nvSpPr>
        <p:spPr>
          <a:xfrm>
            <a:off x="3779838" y="2831193"/>
            <a:ext cx="7559675" cy="4358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="" xmlns:a16="http://schemas.microsoft.com/office/drawing/2014/main" id="{EB093F2D-E50A-4CB0-B584-44712C3B1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1288" y="5237221"/>
            <a:ext cx="1390500" cy="12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07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7825" y="730600"/>
            <a:ext cx="12163375" cy="707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										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14</a:t>
            </a:r>
          </a:p>
          <a:p>
            <a:pPr>
              <a:lnSpc>
                <a:spcPct val="89000"/>
              </a:lnSpc>
            </a:pP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Медіація може бути не найкращим виходом</a:t>
            </a:r>
            <a:r>
              <a:rPr lang="en-US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:</a:t>
            </a: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r>
              <a:rPr lang="en-US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(</a:t>
            </a: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можливі перешкоди</a:t>
            </a:r>
            <a:r>
              <a:rPr lang="en-US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)</a:t>
            </a: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342900" indent="-342900">
              <a:lnSpc>
                <a:spcPct val="89000"/>
              </a:lnSpc>
              <a:buFontTx/>
              <a:buChar char="-"/>
            </a:pP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якщо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сторони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взагалі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не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спілкуються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або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просто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жадають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перемоги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опонента</a:t>
            </a:r>
            <a:endParaRPr lang="ru-RU" sz="26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342900" indent="-342900">
              <a:lnSpc>
                <a:spcPct val="89000"/>
              </a:lnSpc>
              <a:buFontTx/>
              <a:buChar char="-"/>
            </a:pP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на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стадії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«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тотальної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війни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»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між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сторонами та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максимальної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емоційної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напруги</a:t>
            </a:r>
            <a:endParaRPr lang="ru-RU" sz="26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342900" indent="-342900">
              <a:lnSpc>
                <a:spcPct val="89000"/>
              </a:lnSpc>
              <a:buFontTx/>
              <a:buChar char="-"/>
            </a:pP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у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випадках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коли одна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зі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сторін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має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серйозні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проблеми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з алкоголем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або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наркотиками і не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перебуває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на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лікуванні</a:t>
            </a:r>
            <a:endParaRPr lang="ru-RU" sz="26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342900" indent="-342900">
              <a:lnSpc>
                <a:spcPct val="89000"/>
              </a:lnSpc>
              <a:buFontTx/>
              <a:buChar char="-"/>
            </a:pP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якщо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одна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зі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сторін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має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серйозні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психічні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проблеми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або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поводиться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агресивно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вчинила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кримінальне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правопорушення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або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насильницькі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дії</a:t>
            </a:r>
            <a:endParaRPr lang="ru-RU" sz="26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342900" indent="-342900">
              <a:lnSpc>
                <a:spcPct val="89000"/>
              </a:lnSpc>
              <a:buFontTx/>
              <a:buChar char="-"/>
            </a:pP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у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випадку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пасивності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однієї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зі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сторін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коли вона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хоче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лише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поступитися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своїми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правами</a:t>
            </a:r>
          </a:p>
          <a:p>
            <a:pPr marL="342900" indent="-342900">
              <a:lnSpc>
                <a:spcPct val="89000"/>
              </a:lnSpc>
              <a:buFontTx/>
              <a:buChar char="-"/>
            </a:pP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якщо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одна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зі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сторін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не </a:t>
            </a:r>
            <a:r>
              <a:rPr lang="ru-RU" sz="26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бажає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надавати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інформацію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пов’язану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зі</a:t>
            </a:r>
            <a:r>
              <a:rPr lang="ru-RU" sz="2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спором</a:t>
            </a:r>
            <a:endParaRPr lang="en-US" sz="26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3" name="Suorakulmio 2">
            <a:extLst>
              <a:ext uri="{FF2B5EF4-FFF2-40B4-BE49-F238E27FC236}">
                <a16:creationId xmlns="" xmlns:a16="http://schemas.microsoft.com/office/drawing/2014/main" id="{B95FC2E3-A45C-4733-9294-42AA50CC716C}"/>
              </a:ext>
            </a:extLst>
          </p:cNvPr>
          <p:cNvSpPr/>
          <p:nvPr/>
        </p:nvSpPr>
        <p:spPr>
          <a:xfrm>
            <a:off x="3779838" y="2831193"/>
            <a:ext cx="7559675" cy="4358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008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" y="-234463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0478" y="367916"/>
            <a:ext cx="12163375" cy="7597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Переваги медіації </a:t>
            </a:r>
            <a:r>
              <a:rPr lang="en-US" sz="3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						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15</a:t>
            </a:r>
          </a:p>
          <a:p>
            <a:pPr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r>
              <a:rPr lang="uk-UA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Економить час</a:t>
            </a:r>
            <a:r>
              <a:rPr lang="en-US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:</a:t>
            </a:r>
            <a:endParaRPr lang="en-US" sz="27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uk-UA" sz="27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м</a:t>
            </a:r>
            <a:r>
              <a:rPr lang="uk-UA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едіація може відбутися швидко</a:t>
            </a:r>
            <a:r>
              <a:rPr lang="en-US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endParaRPr lang="en-US" sz="27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uk-UA" sz="27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м</a:t>
            </a:r>
            <a:r>
              <a:rPr lang="uk-UA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едіація є більш швидкою, зазвичай займає один день, часто кілька годин, сімейні справи зазвичай вимагають більше часу, навіть більше однієї зустрічі </a:t>
            </a:r>
            <a:r>
              <a:rPr lang="en-US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(</a:t>
            </a:r>
            <a:r>
              <a:rPr lang="uk-UA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тимчасові угоди</a:t>
            </a:r>
            <a:r>
              <a:rPr lang="en-US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)</a:t>
            </a:r>
            <a:endParaRPr lang="en-US" sz="27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endParaRPr lang="en-US" sz="27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r>
              <a:rPr lang="uk-UA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Економить кошти</a:t>
            </a:r>
            <a:r>
              <a:rPr lang="en-US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:</a:t>
            </a:r>
            <a:endParaRPr lang="en-US" sz="27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uk-UA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можливість уникнути витрат на підготовку та участь судовому розгляді, витрат на адвоката тощо</a:t>
            </a:r>
            <a:endParaRPr lang="en-US" sz="27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uk-UA" sz="27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а</a:t>
            </a:r>
            <a:r>
              <a:rPr lang="uk-UA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також зобов’язання відшкодувати витрати іншій стороні</a:t>
            </a:r>
            <a:endParaRPr lang="en-US" sz="27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uk-UA" sz="27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е</a:t>
            </a:r>
            <a:r>
              <a:rPr lang="uk-UA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кономія кадрового ресурсу</a:t>
            </a:r>
            <a:r>
              <a:rPr lang="en-US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</a:t>
            </a:r>
            <a:r>
              <a:rPr lang="uk-UA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вплив спору на життя, здоров’я</a:t>
            </a:r>
            <a:r>
              <a:rPr lang="en-US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</a:t>
            </a:r>
            <a:r>
              <a:rPr lang="uk-UA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можливість рухатися далі</a:t>
            </a:r>
            <a:endParaRPr lang="en-US" sz="27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en-US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(</a:t>
            </a:r>
            <a:r>
              <a:rPr lang="uk-UA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зекономлений</a:t>
            </a:r>
            <a:r>
              <a:rPr lang="en-US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) </a:t>
            </a:r>
            <a:r>
              <a:rPr lang="uk-UA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час – це гроші</a:t>
            </a:r>
            <a:endParaRPr lang="en-US" sz="27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056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7825" y="730600"/>
            <a:ext cx="12163375" cy="704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Переваги – продовження</a:t>
            </a:r>
            <a:r>
              <a:rPr lang="en-US" sz="3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					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16</a:t>
            </a:r>
          </a:p>
          <a:p>
            <a:pPr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r>
              <a:rPr lang="uk-UA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Гнучкість</a:t>
            </a:r>
            <a:r>
              <a:rPr lang="en-US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: </a:t>
            </a: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342900" indent="-342900">
              <a:lnSpc>
                <a:spcPct val="89000"/>
              </a:lnSpc>
              <a:buFontTx/>
              <a:buChar char="-"/>
            </a:pP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індивідуальна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процедура 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для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різних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видів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справ</a:t>
            </a:r>
          </a:p>
          <a:p>
            <a:pPr marL="342900" indent="-342900">
              <a:lnSpc>
                <a:spcPct val="89000"/>
              </a:lnSpc>
              <a:buFontTx/>
              <a:buChar char="-"/>
            </a:pP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можливість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вирішувати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як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врегулювати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суперечку</a:t>
            </a:r>
            <a:endParaRPr lang="ru-RU" sz="24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342900" indent="-342900">
              <a:lnSpc>
                <a:spcPct val="89000"/>
              </a:lnSpc>
              <a:buFontTx/>
              <a:buChar char="-"/>
            </a:pP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контроль 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за 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результатами</a:t>
            </a:r>
          </a:p>
          <a:p>
            <a:pPr marL="342900" indent="-342900">
              <a:lnSpc>
                <a:spcPct val="89000"/>
              </a:lnSpc>
              <a:buFontTx/>
              <a:buChar char="-"/>
            </a:pP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к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реативність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при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укладанні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угод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r>
              <a:rPr lang="uk-UA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Менше стресу</a:t>
            </a:r>
            <a:r>
              <a:rPr lang="en-US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:</a:t>
            </a: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uk-UA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н</a:t>
            </a: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еформальність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безпечний майданчик</a:t>
            </a:r>
            <a:r>
              <a:rPr lang="en-US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менш </a:t>
            </a:r>
            <a:r>
              <a:rPr lang="uk-UA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лякаючий</a:t>
            </a: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аніж судове засідання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сторони направляють для забезпечення співпраці між ними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r>
              <a:rPr lang="uk-UA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Перспективність</a:t>
            </a:r>
            <a:r>
              <a:rPr lang="en-US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uk-UA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орієнтованість на майбутнє</a:t>
            </a:r>
            <a:r>
              <a:rPr lang="en-US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:</a:t>
            </a: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порівнювана з судовим розглядом</a:t>
            </a:r>
            <a:r>
              <a:rPr lang="en-US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 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попереджає спори в майбутньому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uk-UA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з</a:t>
            </a: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абезпечує можливість співіснування сторін у майбутньому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5395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7825" y="730600"/>
            <a:ext cx="12163375" cy="644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ru-RU" sz="32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Переваги</a:t>
            </a:r>
            <a:r>
              <a:rPr lang="ru-RU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– </a:t>
            </a:r>
            <a:r>
              <a:rPr lang="ru-RU" sz="32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продовження</a:t>
            </a:r>
            <a:r>
              <a:rPr lang="en-US" sz="3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					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17</a:t>
            </a:r>
          </a:p>
          <a:p>
            <a:pPr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r>
              <a:rPr lang="uk-UA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Задоволеність та завершеність</a:t>
            </a:r>
            <a:r>
              <a:rPr lang="en-US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:</a:t>
            </a: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задоволеність результатом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д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обровільне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зобов’язання</a:t>
            </a:r>
            <a:endParaRPr lang="ru-RU" sz="24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рідко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є потреба в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примусовому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виконанні</a:t>
            </a:r>
            <a:endParaRPr lang="ru-RU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ініціатива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у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вирішенні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спору, 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контроль 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над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конфліктом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безпрограшний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результат</a:t>
            </a: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участь 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та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досвід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встановлення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справедливості</a:t>
            </a:r>
            <a:endParaRPr lang="ru-RU" sz="24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задоволеність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процесом</a:t>
            </a:r>
            <a:endParaRPr lang="ru-RU" sz="24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остаточність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результатів</a:t>
            </a:r>
            <a:endParaRPr lang="ru-RU" sz="24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уникнення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ймовірності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подання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нових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нових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позовів</a:t>
            </a:r>
            <a:endParaRPr lang="en-US" sz="24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endParaRPr lang="en-US" sz="28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r>
              <a:rPr lang="uk-UA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Конфіденційність</a:t>
            </a:r>
            <a:r>
              <a:rPr lang="en-US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:</a:t>
            </a: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uk-UA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приватність</a:t>
            </a: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медіації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конфіденційність результатів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те,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що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з’ясовується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в рамках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медіації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є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неприпустимим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якщо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справа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передається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на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судовий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розгляд</a:t>
            </a: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pic>
        <p:nvPicPr>
          <p:cNvPr id="3" name="Kuva 2">
            <a:extLst>
              <a:ext uri="{FF2B5EF4-FFF2-40B4-BE49-F238E27FC236}">
                <a16:creationId xmlns="" xmlns:a16="http://schemas.microsoft.com/office/drawing/2014/main" id="{AF76B6D6-CE4A-4718-84C5-FD31380FD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2780" y="1520711"/>
            <a:ext cx="2731245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16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7825" y="730600"/>
            <a:ext cx="12163375" cy="5022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uk-UA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Переваги для судів</a:t>
            </a:r>
            <a:r>
              <a:rPr lang="en-US" sz="28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							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18</a:t>
            </a:r>
          </a:p>
          <a:p>
            <a:pPr>
              <a:lnSpc>
                <a:spcPct val="89000"/>
              </a:lnSpc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економить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ресурси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доведен</a:t>
            </a:r>
            <a:r>
              <a:rPr lang="uk-UA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о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зменшує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навантаження на суди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(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кількість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справ і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засідань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час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написання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мотивування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тощо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),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зменшує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навантаження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на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суддю</a:t>
            </a:r>
            <a:endParaRPr lang="ru-RU" sz="24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коротший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цикл справ,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скорочує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середній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час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розгляду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справ у 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судах</a:t>
            </a: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може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покласти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край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нескінченним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судовим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спорам (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поданню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нових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і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нових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позовів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)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r>
              <a:rPr lang="uk-UA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Суди як надавачі послуг</a:t>
            </a:r>
            <a:r>
              <a:rPr lang="en-US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?</a:t>
            </a: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для кого ми працюємо</a:t>
            </a:r>
            <a:r>
              <a:rPr lang="en-US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?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віра</a:t>
            </a:r>
            <a:r>
              <a:rPr lang="en-US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а процедуру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Tx/>
              <a:buChar char="-"/>
            </a:pPr>
            <a:r>
              <a:rPr lang="uk-UA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п</a:t>
            </a: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ідтримка з боку керівництва</a:t>
            </a: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pic>
        <p:nvPicPr>
          <p:cNvPr id="3" name="Kuva 2">
            <a:extLst>
              <a:ext uri="{FF2B5EF4-FFF2-40B4-BE49-F238E27FC236}">
                <a16:creationId xmlns="" xmlns:a16="http://schemas.microsoft.com/office/drawing/2014/main" id="{2FC8656C-7990-4618-BAA7-C153F72E65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7401" y="3706312"/>
            <a:ext cx="6096528" cy="34292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40699" y="4172300"/>
            <a:ext cx="2780157" cy="4358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ФІНСЬКИЙ ДОСВІД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500" y="5130800"/>
            <a:ext cx="162560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300" dirty="0" smtClean="0"/>
              <a:t>- Судді як медіатори</a:t>
            </a:r>
            <a:endParaRPr lang="ru-RU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8483600" y="5524212"/>
            <a:ext cx="23876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1300" dirty="0" smtClean="0"/>
              <a:t>Навчання суддів/медіаторів</a:t>
            </a:r>
          </a:p>
        </p:txBody>
      </p:sp>
    </p:spTree>
    <p:extLst>
      <p:ext uri="{BB962C8B-B14F-4D97-AF65-F5344CB8AC3E}">
        <p14:creationId xmlns:p14="http://schemas.microsoft.com/office/powerpoint/2010/main" val="2734198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4712" y="277795"/>
            <a:ext cx="12163375" cy="776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Досвід</a:t>
            </a:r>
            <a:r>
              <a:rPr lang="en-US" sz="3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								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19</a:t>
            </a:r>
          </a:p>
          <a:p>
            <a:pPr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Понад </a:t>
            </a:r>
            <a:r>
              <a:rPr lang="uk-UA" sz="20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50% усіх </a:t>
            </a: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сімейних справ, </a:t>
            </a:r>
            <a:r>
              <a:rPr lang="uk-UA" sz="20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на сьогодні понад 50% від усіх прямих </a:t>
            </a: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заяв</a:t>
            </a: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uk-UA" sz="20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Понад </a:t>
            </a:r>
            <a:r>
              <a:rPr lang="uk-UA" sz="20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80% цивільних справ </a:t>
            </a:r>
            <a:r>
              <a:rPr lang="uk-UA" sz="20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вирішенуються</a:t>
            </a: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uk-UA" sz="20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понад 60% сімейних </a:t>
            </a: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спорів </a:t>
            </a:r>
            <a:r>
              <a:rPr lang="uk-UA" sz="20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закінчуються </a:t>
            </a: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укладанням угоди</a:t>
            </a: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uk-UA" sz="20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Загалом </a:t>
            </a:r>
            <a:r>
              <a:rPr lang="uk-UA" sz="20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досвід користувачів судів </a:t>
            </a: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є дуже позитивним, відгуки</a:t>
            </a: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uk-UA" sz="20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Це складно, </a:t>
            </a:r>
            <a:r>
              <a:rPr lang="uk-UA" sz="20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але судді зазвичай </a:t>
            </a: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ставляться прихильно, здійснення нагляду за роботою</a:t>
            </a: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uk-UA" sz="20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Дуже </a:t>
            </a:r>
            <a:r>
              <a:rPr lang="uk-UA" sz="20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важливо розмежувати ролі, </a:t>
            </a: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суддя/медіатор, </a:t>
            </a:r>
            <a:r>
              <a:rPr lang="uk-UA" sz="20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не примирення, різні процедури, медіація </a:t>
            </a: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має певну структуру, певні техніки </a:t>
            </a:r>
            <a:r>
              <a:rPr lang="uk-UA" sz="20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та </a:t>
            </a: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інструменти, </a:t>
            </a:r>
            <a:r>
              <a:rPr lang="uk-UA" sz="20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сторони повинні знати та розуміти процедуру, </a:t>
            </a: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у рамках якої вирішується їхня справа</a:t>
            </a: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Дуже плідною виявилася співпраця двох рівноцінних експертів</a:t>
            </a: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uk-UA" sz="20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Умови, розклад, </a:t>
            </a:r>
            <a:r>
              <a:rPr lang="uk-UA" sz="20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підготовка </a:t>
            </a: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тощо</a:t>
            </a: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uk-UA" sz="20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Інструменти</a:t>
            </a:r>
            <a:r>
              <a:rPr lang="uk-UA" sz="20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; активне слухання, </a:t>
            </a: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зустрічі, </a:t>
            </a:r>
            <a:r>
              <a:rPr lang="uk-UA" sz="20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тимчасові домовленості, </a:t>
            </a:r>
            <a:r>
              <a:rPr lang="uk-UA" sz="20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обговрення</a:t>
            </a: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uk-UA" sz="20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з дитиною </a:t>
            </a:r>
            <a:r>
              <a:rPr lang="uk-UA" sz="20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тощо</a:t>
            </a:r>
            <a:endParaRPr lang="en-US" sz="20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223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9389" y="988558"/>
            <a:ext cx="12163375" cy="5885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										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2</a:t>
            </a:r>
          </a:p>
          <a:p>
            <a:pPr>
              <a:lnSpc>
                <a:spcPct val="89000"/>
              </a:lnSpc>
            </a:pPr>
            <a:endParaRPr lang="en-US" sz="57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r>
              <a:rPr lang="uk-UA" sz="5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Зміст презентації</a:t>
            </a:r>
            <a:endParaRPr lang="en-US" sz="57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endParaRPr lang="en-US" sz="57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857250" indent="-85725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3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Медіація у Фінляндії</a:t>
            </a:r>
            <a:endParaRPr lang="en-US" sz="36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857250" indent="-85725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3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Фінський Закон про судову медіацію77г</a:t>
            </a:r>
            <a:r>
              <a:rPr lang="en-US" sz="3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(663/2005)</a:t>
            </a:r>
          </a:p>
          <a:p>
            <a:pPr marL="857250" indent="-85725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3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Медіація у сімейних спорах в окружних судах</a:t>
            </a:r>
            <a:endParaRPr lang="en-US" sz="36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857250" indent="-85725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3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Досвід</a:t>
            </a:r>
            <a:endParaRPr lang="en-US" sz="36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92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4712" y="338591"/>
            <a:ext cx="12163375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28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										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20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pic>
        <p:nvPicPr>
          <p:cNvPr id="4" name="Kuva 3" descr="Kuva, joka sisältää kohteen seinä, sisä, lattia, sisäkatto&#10;&#10;Kuvaus luotu automaattisesti">
            <a:extLst>
              <a:ext uri="{FF2B5EF4-FFF2-40B4-BE49-F238E27FC236}">
                <a16:creationId xmlns="" xmlns:a16="http://schemas.microsoft.com/office/drawing/2014/main" id="{2AB01C6B-F1CB-4854-860C-4EFD10934E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606928"/>
            <a:ext cx="81280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29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26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1576" y="358763"/>
            <a:ext cx="12163375" cy="7980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										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21</a:t>
            </a:r>
          </a:p>
          <a:p>
            <a:pPr>
              <a:lnSpc>
                <a:spcPct val="89000"/>
              </a:lnSpc>
            </a:pP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Досвід – продовження</a:t>
            </a: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Судді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які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виступають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у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ролі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медіаторів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більше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14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років</a:t>
            </a:r>
            <a:endParaRPr lang="ru-RU" sz="24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ru-RU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І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надалі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розглядають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як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судді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інші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цивільні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справи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або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кримінальні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судді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у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своїх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судах, але не в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ті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самі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справи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де вони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залучені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як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медіатори</a:t>
            </a:r>
            <a:endParaRPr lang="ru-RU" sz="24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ru-RU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Конфіденційність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(у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т.ч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.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колегіальна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конфіденційність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)</a:t>
            </a: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ru-RU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Досвід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медіації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допомагає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суддям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також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і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під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час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виконання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ними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суддівських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обов’язків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(без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змішуючи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відповідні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ролі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)</a:t>
            </a: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ru-RU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Однозначно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краще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сторін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сімей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особливо для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дітей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аніж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судовий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розгляд</a:t>
            </a:r>
            <a:endParaRPr lang="ru-RU" sz="24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ru-RU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Також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краще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судів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краще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соціальної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сфери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;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економія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ресурсів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коротший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цикл справ,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зменшення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навантаження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541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178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7825" y="836920"/>
            <a:ext cx="12163375" cy="140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										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22</a:t>
            </a: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pic>
        <p:nvPicPr>
          <p:cNvPr id="3" name="Kuva 2">
            <a:extLst>
              <a:ext uri="{FF2B5EF4-FFF2-40B4-BE49-F238E27FC236}">
                <a16:creationId xmlns="" xmlns:a16="http://schemas.microsoft.com/office/drawing/2014/main" id="{5B5CB319-DE28-4D34-8968-C6A1146C9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516" y="1740784"/>
            <a:ext cx="5037257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63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67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7825" y="836920"/>
            <a:ext cx="12163375" cy="140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										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23</a:t>
            </a: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pic>
        <p:nvPicPr>
          <p:cNvPr id="4" name="Kuva 3">
            <a:extLst>
              <a:ext uri="{FF2B5EF4-FFF2-40B4-BE49-F238E27FC236}">
                <a16:creationId xmlns="" xmlns:a16="http://schemas.microsoft.com/office/drawing/2014/main" id="{AF42F4A3-437F-4B42-A68B-39C397F3B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835" y="599532"/>
            <a:ext cx="4779678" cy="597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95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7825" y="836920"/>
            <a:ext cx="12163375" cy="700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Посилання</a:t>
            </a:r>
            <a:r>
              <a:rPr lang="en-US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:	</a:t>
            </a:r>
            <a:r>
              <a:rPr lang="en-US" sz="3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							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24</a:t>
            </a:r>
          </a:p>
          <a:p>
            <a:pPr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r>
              <a:rPr lang="en-US" b="1" u="sng" dirty="0">
                <a:hlinkClick r:id="rId4"/>
              </a:rPr>
              <a:t>https://oikeus.fi/tuomioistuimet/en/index/asiat/perheasiat/lapsenhuoltoasuminenelatusjatapaaminen/expert-assistedmediationofcustodydisputesatthedistrictcourt.html</a:t>
            </a:r>
            <a:endParaRPr lang="fi-FI" b="1" dirty="0"/>
          </a:p>
          <a:p>
            <a:pPr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r>
              <a:rPr lang="en-US" sz="2400" b="1" spc="4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https://oikeus.fi/en/index/laatikot/perheasiatoikeudessa.html</a:t>
            </a:r>
            <a:endParaRPr lang="en-US" sz="2400" b="1" spc="40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9000"/>
              </a:lnSpc>
            </a:pPr>
            <a:endParaRPr lang="en-US" sz="2400" b="1" spc="40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9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6" action="ppaction://hlinkfile"/>
              </a:rPr>
              <a:t>file:///C:/Users/03084516/Downloads/469-1283-1-PB.pdf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r>
              <a:rPr lang="en-US" b="1" u="sng" dirty="0">
                <a:hlinkClick r:id="rId7"/>
              </a:rPr>
              <a:t>https://www.utrechtlawreview.org/articles/abstract/10.18352/ulr.469/</a:t>
            </a:r>
            <a:endParaRPr lang="fi-FI" b="1" dirty="0"/>
          </a:p>
          <a:p>
            <a:pPr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r>
              <a:rPr lang="en-US" b="1" u="sng" dirty="0">
                <a:hlinkClick r:id="rId8"/>
              </a:rPr>
              <a:t>https://www.springer.com/gp/book/9783319730189</a:t>
            </a:r>
            <a:endParaRPr lang="fi-FI" b="1" dirty="0"/>
          </a:p>
          <a:p>
            <a:pPr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r>
              <a:rPr lang="en-US" b="1" u="sng" dirty="0">
                <a:hlinkClick r:id="rId9"/>
              </a:rPr>
              <a:t>https://thl.fi/en/web/thlfi-en/services/special-government-services-in-social-welfare-and-health-care/mediation-in-criminal-and-civil-cases</a:t>
            </a:r>
            <a:endParaRPr lang="en-US" b="1" u="sng" dirty="0"/>
          </a:p>
          <a:p>
            <a:pPr>
              <a:lnSpc>
                <a:spcPct val="89000"/>
              </a:lnSpc>
            </a:pPr>
            <a:endParaRPr lang="en-US" u="sng" dirty="0"/>
          </a:p>
          <a:p>
            <a:pPr>
              <a:lnSpc>
                <a:spcPct val="89000"/>
              </a:lnSpc>
            </a:pPr>
            <a:endParaRPr lang="fi-FI" dirty="0"/>
          </a:p>
          <a:p>
            <a:pPr>
              <a:lnSpc>
                <a:spcPct val="89000"/>
              </a:lnSpc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9804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67" y="1648874"/>
            <a:ext cx="3422361" cy="551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9810" y="3432085"/>
            <a:ext cx="7153571" cy="10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uk-UA" sz="7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Дякую</a:t>
            </a:r>
            <a:r>
              <a:rPr lang="en-US" sz="7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!</a:t>
            </a:r>
            <a:endParaRPr lang="en-US" sz="7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98509" y="4881852"/>
            <a:ext cx="6994872" cy="2942649"/>
            <a:chOff x="2398509" y="4893003"/>
            <a:chExt cx="6994872" cy="2942649"/>
          </a:xfrm>
          <a:solidFill>
            <a:srgbClr val="EBEBEB"/>
          </a:solidFill>
        </p:grpSpPr>
        <p:sp>
          <p:nvSpPr>
            <p:cNvPr id="46" name="Rectangle 45"/>
            <p:cNvSpPr/>
            <p:nvPr/>
          </p:nvSpPr>
          <p:spPr>
            <a:xfrm>
              <a:off x="2398509" y="4893003"/>
              <a:ext cx="6994872" cy="20471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Triangle 46"/>
            <p:cNvSpPr/>
            <p:nvPr/>
          </p:nvSpPr>
          <p:spPr>
            <a:xfrm rot="5400000">
              <a:off x="2393051" y="6742559"/>
              <a:ext cx="1098551" cy="108763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09230" y="4686849"/>
            <a:ext cx="6984151" cy="125688"/>
            <a:chOff x="2409230" y="4768338"/>
            <a:chExt cx="6984151" cy="125688"/>
          </a:xfrm>
          <a:solidFill>
            <a:srgbClr val="FFCC32"/>
          </a:solidFill>
        </p:grpSpPr>
        <p:sp>
          <p:nvSpPr>
            <p:cNvPr id="10" name="Rectangle 9"/>
            <p:cNvSpPr/>
            <p:nvPr/>
          </p:nvSpPr>
          <p:spPr>
            <a:xfrm>
              <a:off x="240923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05015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0080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9658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9236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8815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8393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7972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7550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71293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6707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62863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5864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54432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50217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46002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41787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37572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33356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29141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24926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20711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16496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1228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08065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30385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499635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9542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9120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8698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28277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47855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67434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87012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065913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26169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18" y="7258930"/>
            <a:ext cx="3323772" cy="456204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2815074" y="5212286"/>
            <a:ext cx="566348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uk-UA" sz="1400" b="1" spc="40" dirty="0">
                <a:latin typeface="Arial" panose="020B0604020202020204" pitchFamily="34" charset="0"/>
                <a:cs typeface="Arial" panose="020B0604020202020204" pitchFamily="34" charset="0"/>
              </a:rPr>
              <a:t>Цю презентацію було підготовлено за фінансової підтримки Європейського Союзу</a:t>
            </a:r>
            <a:r>
              <a:rPr lang="en-US" sz="1400" b="1" spc="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1400" b="1" spc="40" dirty="0">
                <a:latin typeface="Arial" panose="020B0604020202020204" pitchFamily="34" charset="0"/>
                <a:cs typeface="Arial" panose="020B0604020202020204" pitchFamily="34" charset="0"/>
              </a:rPr>
              <a:t>Відповідальність за її зміст несе </a:t>
            </a:r>
            <a:r>
              <a:rPr lang="en-US" sz="1400" b="1" spc="40" dirty="0">
                <a:latin typeface="Arial" panose="020B0604020202020204" pitchFamily="34" charset="0"/>
                <a:cs typeface="Arial" panose="020B0604020202020204" pitchFamily="34" charset="0"/>
              </a:rPr>
              <a:t>PRAVO-JUSTICE</a:t>
            </a:r>
            <a:r>
              <a:rPr lang="uk-UA" sz="1400" b="1" spc="40" dirty="0">
                <a:latin typeface="Arial" panose="020B0604020202020204" pitchFamily="34" charset="0"/>
                <a:cs typeface="Arial" panose="020B0604020202020204" pitchFamily="34" charset="0"/>
              </a:rPr>
              <a:t>, і він не обов’язково відображає погляди Європейського Союзу</a:t>
            </a:r>
            <a:r>
              <a:rPr lang="en-US" sz="1400" b="1" spc="4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spc="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sz="1400" b="1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4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9389" y="278125"/>
            <a:ext cx="12163375" cy="740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9000"/>
              </a:lnSpc>
            </a:pPr>
            <a:r>
              <a:rPr lang="en-US" sz="28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										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5</a:t>
            </a:r>
          </a:p>
          <a:p>
            <a:pPr lvl="0">
              <a:lnSpc>
                <a:spcPct val="89000"/>
              </a:lnSpc>
            </a:pPr>
            <a:r>
              <a:rPr lang="uk-UA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Закон про медіацію у цивільних справах та затвердження досягнутих домовленостей у загальних судах</a:t>
            </a: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89000"/>
              </a:lnSpc>
            </a:pPr>
            <a:endParaRPr lang="en-US" sz="40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Уперше вступив у силу в січні 2006 року </a:t>
            </a:r>
            <a:r>
              <a:rPr lang="en-US" sz="2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(</a:t>
            </a:r>
            <a:r>
              <a:rPr lang="uk-UA" sz="2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новий закон було прийнято в травні</a:t>
            </a:r>
            <a:r>
              <a:rPr lang="en-US" sz="2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201</a:t>
            </a:r>
            <a:r>
              <a:rPr lang="uk-UA" sz="2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1 року після прийняття Директиви про медіацію </a:t>
            </a:r>
            <a:r>
              <a:rPr lang="en-US" sz="2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2008/52</a:t>
            </a:r>
            <a:r>
              <a:rPr lang="en-US" sz="2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)</a:t>
            </a: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2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Застосовується до всіх цивільних справ (у тому числі сімейних) у загальних судах</a:t>
            </a:r>
            <a:endParaRPr lang="en-US" sz="2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2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Метою судової медіації є мирне вирішення справи</a:t>
            </a:r>
            <a:endParaRPr lang="en-US" sz="22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22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Вимагає згоди всіх сторін</a:t>
            </a:r>
            <a:endParaRPr lang="en-US" sz="2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2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</a:t>
            </a:r>
            <a:r>
              <a:rPr lang="uk-UA" sz="2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я може розпочатися як до, так і після передачі справи до суду</a:t>
            </a:r>
            <a:r>
              <a:rPr lang="en-US" sz="2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; </a:t>
            </a:r>
            <a:r>
              <a:rPr lang="uk-UA" sz="2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окрема заява/звернення, спільний запит/</a:t>
            </a:r>
            <a:r>
              <a:rPr lang="uk-UA" sz="22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запит</a:t>
            </a:r>
            <a:r>
              <a:rPr lang="uk-UA" sz="2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однієї зі сторін/ запит судді</a:t>
            </a:r>
            <a:r>
              <a:rPr lang="en-US" sz="2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2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Суд вирішує, коли починається медіація</a:t>
            </a:r>
            <a:r>
              <a:rPr lang="en-US" sz="2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endParaRPr lang="en-US" sz="2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89000"/>
              </a:lnSpc>
            </a:pPr>
            <a:endParaRPr kumimoji="0" lang="en-US" sz="4400" b="1" i="0" u="none" strike="noStrike" kern="1200" cap="none" spc="4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33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106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9389" y="278125"/>
            <a:ext cx="12163375" cy="776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9000"/>
              </a:lnSpc>
            </a:pP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										3</a:t>
            </a:r>
          </a:p>
          <a:p>
            <a:pPr lvl="0">
              <a:lnSpc>
                <a:spcPct val="89000"/>
              </a:lnSpc>
            </a:pPr>
            <a:r>
              <a:rPr lang="uk-UA" sz="36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Медіація у Фінляндії</a:t>
            </a:r>
            <a:endParaRPr lang="en-US" sz="36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89000"/>
              </a:lnSpc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89000"/>
              </a:lnSpc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Судова медіація у цивільних та сімейних спорах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Медіація між потерпілим та правопорушником</a:t>
            </a:r>
            <a:r>
              <a:rPr lang="en-US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медіація у кримінальних справах та у дрібних спорах</a:t>
            </a:r>
            <a:endParaRPr lang="en-US" sz="24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Медіація серед однолітків у школах і дитячих садках</a:t>
            </a:r>
            <a:endParaRPr lang="en-US" sz="24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Медіація серед сусідів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Вулична медіація</a:t>
            </a:r>
            <a:r>
              <a:rPr lang="en-US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Медіація у споживчих спорах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Медіація в робочих спільнотах</a:t>
            </a:r>
            <a:r>
              <a:rPr lang="en-US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медіація на робочому місці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Медіація у трудових спорах</a:t>
            </a:r>
            <a:r>
              <a:rPr lang="en-US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(</a:t>
            </a: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між спілками роботодавців та найманих працівників</a:t>
            </a:r>
            <a:r>
              <a:rPr lang="en-US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)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Медіація у сімейних конфліктах</a:t>
            </a:r>
            <a:r>
              <a:rPr lang="en-US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Закон про шлюб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Медіація у питаннях, пов’язаних із навколишнім середовищем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Подальші заходи після закінчення провадження у справах про тяжкі злочини та медіація в місцях позбавлення волі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Міжнародна медіація миру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lvl="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33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18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9389" y="278125"/>
            <a:ext cx="12163375" cy="5954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9000"/>
              </a:lnSpc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89000"/>
              </a:lnSpc>
            </a:pPr>
            <a:r>
              <a:rPr lang="en-US" sz="28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										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4</a:t>
            </a:r>
          </a:p>
          <a:p>
            <a:pPr lvl="0">
              <a:lnSpc>
                <a:spcPct val="89000"/>
              </a:lnSpc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89000"/>
              </a:lnSpc>
            </a:pPr>
            <a:r>
              <a:rPr lang="uk-UA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«Традиційне судове провадження  – це помилка…</a:t>
            </a:r>
            <a:r>
              <a:rPr lang="en-US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uk-UA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Для вирішення деяких спорів суд – єдиний вихід, але в багатьох випадках вирішення спорів у змагальному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порядку</a:t>
            </a:r>
            <a:r>
              <a:rPr lang="uk-UA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часто нагадує давні часи, коли суперечки вирішувалися через битву та кров</a:t>
            </a:r>
            <a:r>
              <a:rPr lang="en-US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. </a:t>
            </a:r>
            <a:r>
              <a:rPr lang="uk-UA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Наша система є занадто дорогою, складною та деструктивною, а ще дуже неефективною для дійсно цивілізованих людей»</a:t>
            </a:r>
            <a:r>
              <a:rPr lang="en-US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.</a:t>
            </a: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89000"/>
              </a:lnSpc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89000"/>
              </a:lnSpc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89000"/>
              </a:lnSpc>
            </a:pPr>
            <a:r>
              <a:rPr lang="en-US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(</a:t>
            </a:r>
            <a:r>
              <a:rPr lang="uk-UA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Уоррен</a:t>
            </a:r>
            <a:r>
              <a:rPr lang="uk-UA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Е. </a:t>
            </a:r>
            <a:r>
              <a:rPr lang="uk-UA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Бергер</a:t>
            </a:r>
            <a:r>
              <a:rPr lang="en-US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uk-UA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колишній Голова Верховного Суду США</a:t>
            </a:r>
            <a:r>
              <a:rPr lang="en-US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)</a:t>
            </a: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lvl="0">
              <a:lnSpc>
                <a:spcPct val="89000"/>
              </a:lnSpc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33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12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216" y="538345"/>
            <a:ext cx="12163375" cy="8145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>
              <a:lnSpc>
                <a:spcPct val="89000"/>
              </a:lnSpc>
            </a:pP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Закон про медіацію – продовження</a:t>
            </a:r>
            <a:r>
              <a:rPr lang="en-US" sz="3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			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6</a:t>
            </a:r>
          </a:p>
          <a:p>
            <a:pPr>
              <a:lnSpc>
                <a:spcPct val="89000"/>
              </a:lnSpc>
            </a:pP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Суддя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діє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як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медіатор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(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ніколи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у справах,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які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він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/вона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розглядає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як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суддя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;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медіатор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не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може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виносити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судове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рішення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у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тій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самій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справі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;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конфіденційність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)</a:t>
            </a: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ru-RU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Судді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які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пройшли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підготовку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як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медіатори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(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навчання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за стандартами Центру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ефективного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вирішення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спорів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– </a:t>
            </a:r>
            <a:r>
              <a:rPr lang="en-US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CEDR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)</a:t>
            </a: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ru-RU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Можливість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попросити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певного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суддю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виступити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в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ролі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медіатора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(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якщо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саме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до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нього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/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неї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є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довіра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)</a:t>
            </a: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ru-RU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Добровільна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у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сприятливих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умовах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структурована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(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етапи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методи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інструменти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), а не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примирення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інша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процедура,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різні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ролі</a:t>
            </a:r>
            <a:endParaRPr lang="ru-RU" sz="24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ru-RU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Можливо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залучення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експерта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для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допомоги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в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медіації</a:t>
            </a:r>
            <a:endParaRPr lang="ru-RU" sz="24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ru-RU" sz="2400" b="1" spc="40" dirty="0" smtClean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Досягнута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домовленість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може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бути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підтверджена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в </a:t>
            </a:r>
            <a:r>
              <a:rPr lang="ru-RU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суді</a:t>
            </a:r>
            <a:r>
              <a:rPr lang="en-US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uk-UA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як така</a:t>
            </a:r>
            <a:r>
              <a:rPr lang="ru-RU" sz="24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що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підлягає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виконанню</a:t>
            </a:r>
            <a:r>
              <a:rPr lang="ru-RU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en-US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Voluntary, facilitated, structured (phases, techniques, tools), not conciliation, different procedure, different </a:t>
            </a:r>
            <a:r>
              <a:rPr lang="en-US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rolesourt</a:t>
            </a:r>
            <a:r>
              <a:rPr lang="en-US" sz="24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en-US" sz="24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enforcea</a:t>
            </a:r>
            <a:endParaRPr lang="en-US" sz="24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548570"/>
            <a:ext cx="15120000" cy="95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148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5078" y="714859"/>
            <a:ext cx="12163375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Приклад</a:t>
            </a:r>
            <a:r>
              <a:rPr lang="en-US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_</a:t>
            </a: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Етапи медіації</a:t>
            </a:r>
            <a:r>
              <a:rPr lang="en-US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5 </a:t>
            </a: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кроків</a:t>
            </a:r>
            <a:r>
              <a:rPr lang="en-US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                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7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548570"/>
            <a:ext cx="15120000" cy="95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pic>
        <p:nvPicPr>
          <p:cNvPr id="3" name="Kuva 2">
            <a:extLst>
              <a:ext uri="{FF2B5EF4-FFF2-40B4-BE49-F238E27FC236}">
                <a16:creationId xmlns="" xmlns:a16="http://schemas.microsoft.com/office/drawing/2014/main" id="{9E857B5E-E689-4964-8CEA-41CBAE192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919" y="1959824"/>
            <a:ext cx="8937511" cy="4584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3454" y="4504659"/>
            <a:ext cx="1463183" cy="3231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500" dirty="0" smtClean="0">
                <a:solidFill>
                  <a:schemeClr val="bg1"/>
                </a:solidFill>
              </a:rPr>
              <a:t>Переговори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6775" y="3607980"/>
            <a:ext cx="1077433" cy="3231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500" dirty="0" smtClean="0">
                <a:solidFill>
                  <a:schemeClr val="bg1"/>
                </a:solidFill>
              </a:rPr>
              <a:t>Вивчення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1033" y="2427123"/>
            <a:ext cx="1403497" cy="3231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500" dirty="0" smtClean="0">
                <a:solidFill>
                  <a:schemeClr val="bg1"/>
                </a:solidFill>
              </a:rPr>
              <a:t>Підготовка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585" y="2838893"/>
            <a:ext cx="1077433" cy="3231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uk-UA" sz="1500" dirty="0" smtClean="0">
                <a:solidFill>
                  <a:schemeClr val="bg1"/>
                </a:solidFill>
              </a:rPr>
              <a:t>Відкриття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81941" y="5582388"/>
            <a:ext cx="1523139" cy="3231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500" dirty="0" smtClean="0">
                <a:solidFill>
                  <a:schemeClr val="bg1"/>
                </a:solidFill>
              </a:rPr>
              <a:t>Завершення</a:t>
            </a:r>
            <a:endParaRPr lang="ru-RU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7825" y="138433"/>
            <a:ext cx="12163375" cy="770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r>
              <a:rPr lang="en-US" sz="3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									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8</a:t>
            </a:r>
            <a:r>
              <a:rPr lang="en-US" sz="3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			</a:t>
            </a:r>
          </a:p>
          <a:p>
            <a:pPr>
              <a:lnSpc>
                <a:spcPct val="89000"/>
              </a:lnSpc>
            </a:pP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Медіація в сімейних спорах</a:t>
            </a:r>
            <a:r>
              <a:rPr lang="en-US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(</a:t>
            </a: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у судах</a:t>
            </a:r>
            <a:r>
              <a:rPr lang="en-US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)</a:t>
            </a: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Підґрунтям є згаданий Закон про медіацію</a:t>
            </a:r>
            <a:r>
              <a:rPr lang="en-US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...</a:t>
            </a: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Медіація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має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проводитися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а </a:t>
            </a:r>
            <a:r>
              <a:rPr lang="ru-RU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досягнута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домовленість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затверджуватисяв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такий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спосіб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аби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захистити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інтереси</a:t>
            </a:r>
            <a:r>
              <a:rPr lang="ru-RU" sz="28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дитини</a:t>
            </a:r>
            <a:r>
              <a:rPr lang="ru-RU" sz="28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та </a:t>
            </a:r>
            <a:r>
              <a:rPr lang="ru-RU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дотриматися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положень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законодавства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про </a:t>
            </a:r>
            <a:r>
              <a:rPr lang="ru-RU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встановлення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опіки</a:t>
            </a:r>
            <a:r>
              <a:rPr lang="ru-RU" sz="28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над </a:t>
            </a:r>
            <a:r>
              <a:rPr lang="ru-RU" sz="28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дитиною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.</a:t>
            </a: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ru-RU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Метою є </a:t>
            </a:r>
            <a:r>
              <a:rPr lang="ru-RU" sz="28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збільшення</a:t>
            </a:r>
            <a:r>
              <a:rPr lang="ru-RU" sz="28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кількості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домовленостей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у </a:t>
            </a:r>
            <a:r>
              <a:rPr lang="ru-RU" sz="28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справах, 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де </a:t>
            </a:r>
            <a:r>
              <a:rPr lang="ru-RU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залучені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діти</a:t>
            </a:r>
            <a:r>
              <a:rPr lang="ru-RU" sz="28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: </a:t>
            </a:r>
            <a:r>
              <a:rPr lang="ru-RU" sz="28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співмедіація</a:t>
            </a:r>
            <a:r>
              <a:rPr lang="ru-RU" sz="28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в судах, </a:t>
            </a:r>
            <a:r>
              <a:rPr lang="ru-RU" sz="28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суддя</a:t>
            </a:r>
            <a:r>
              <a:rPr lang="ru-RU" sz="28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як </a:t>
            </a:r>
            <a:r>
              <a:rPr lang="ru-RU" sz="28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медіатор</a:t>
            </a:r>
            <a:r>
              <a:rPr lang="ru-RU" sz="28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та психолог </a:t>
            </a:r>
            <a:r>
              <a:rPr lang="ru-RU" sz="28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або</a:t>
            </a:r>
            <a:r>
              <a:rPr lang="ru-RU" sz="28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досвідчений</a:t>
            </a:r>
            <a:r>
              <a:rPr lang="ru-RU" sz="28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соціальний</a:t>
            </a:r>
            <a:r>
              <a:rPr lang="ru-RU" sz="28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spc="40" dirty="0" err="1">
                <a:solidFill>
                  <a:srgbClr val="034EA2"/>
                </a:solidFill>
                <a:latin typeface="Arial Black" panose="020B0A04020102020204" pitchFamily="34" charset="0"/>
              </a:rPr>
              <a:t>працівник</a:t>
            </a:r>
            <a:r>
              <a:rPr lang="ru-RU" sz="28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 як </a:t>
            </a:r>
            <a:r>
              <a:rPr lang="ru-RU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співмедіатор</a:t>
            </a:r>
            <a:r>
              <a:rPr lang="ru-RU" sz="28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, </a:t>
            </a:r>
            <a:r>
              <a:rPr lang="ru-RU" sz="2800" b="1" spc="40" dirty="0" err="1" smtClean="0">
                <a:solidFill>
                  <a:srgbClr val="034EA2"/>
                </a:solidFill>
                <a:latin typeface="Arial Black" panose="020B0A04020102020204" pitchFamily="34" charset="0"/>
              </a:rPr>
              <a:t>обидва</a:t>
            </a:r>
            <a:r>
              <a:rPr lang="ru-RU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uk-UA" sz="28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мають кваліфікацію медіаторів</a:t>
            </a: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28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243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15119350" cy="850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7825" y="138433"/>
            <a:ext cx="12163375" cy="726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lvl="8"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>
              <a:lnSpc>
                <a:spcPct val="89000"/>
              </a:lnSpc>
            </a:pPr>
            <a:r>
              <a:rPr lang="uk-UA" sz="3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Медіація в сімейних спорах </a:t>
            </a: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– продовження	</a:t>
            </a:r>
            <a:r>
              <a:rPr lang="en-US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9</a:t>
            </a:r>
          </a:p>
          <a:p>
            <a:pPr>
              <a:lnSpc>
                <a:spcPct val="89000"/>
              </a:lnSpc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Медіація як альтернатива тривалому та часто напруженому судовому розгляду</a:t>
            </a: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Спеціальна послуга, якою можуть скористатися батьки</a:t>
            </a:r>
            <a:r>
              <a:rPr lang="en-US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 </a:t>
            </a: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3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Питання, що можуть розглядатися</a:t>
            </a:r>
            <a:endParaRPr lang="en-US" sz="3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1024043" lvl="1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Опіка над дитиною</a:t>
            </a:r>
            <a:endParaRPr lang="en-US" sz="27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1024043" lvl="1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Визначення місця проживання</a:t>
            </a:r>
            <a:endParaRPr lang="en-US" sz="27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1024043" lvl="1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Можливість бачитися з дитиною та умови</a:t>
            </a:r>
            <a:endParaRPr lang="en-US" sz="27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1024043" lvl="1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Утримання дитини</a:t>
            </a:r>
            <a:endParaRPr lang="en-US" sz="27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pPr marL="1024043" lvl="1" indent="-4572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uk-UA" sz="27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Інші питання, пов’язані із буденним життям дитини, які не можливо вирішити в судовому порядку</a:t>
            </a:r>
            <a:endParaRPr lang="en-US" sz="27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7136238"/>
            <a:ext cx="151200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2346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3245</TotalTime>
  <Words>349</Words>
  <Application>Microsoft Office PowerPoint</Application>
  <PresentationFormat>Произвольный</PresentationFormat>
  <Paragraphs>281</Paragraphs>
  <Slides>25</Slides>
  <Notes>24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rst rmchk</dc:creator>
  <cp:lastModifiedBy>home</cp:lastModifiedBy>
  <cp:revision>162</cp:revision>
  <cp:lastPrinted>2019-12-13T13:38:57Z</cp:lastPrinted>
  <dcterms:created xsi:type="dcterms:W3CDTF">2018-05-30T10:15:15Z</dcterms:created>
  <dcterms:modified xsi:type="dcterms:W3CDTF">2021-02-24T22:14:33Z</dcterms:modified>
</cp:coreProperties>
</file>