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6" r:id="rId2"/>
    <p:sldId id="304" r:id="rId3"/>
    <p:sldId id="372" r:id="rId4"/>
    <p:sldId id="432" r:id="rId5"/>
    <p:sldId id="414" r:id="rId6"/>
    <p:sldId id="420" r:id="rId7"/>
    <p:sldId id="421" r:id="rId8"/>
    <p:sldId id="422" r:id="rId9"/>
    <p:sldId id="425" r:id="rId10"/>
    <p:sldId id="423" r:id="rId11"/>
    <p:sldId id="424" r:id="rId12"/>
    <p:sldId id="426" r:id="rId13"/>
    <p:sldId id="427" r:id="rId14"/>
    <p:sldId id="433" r:id="rId15"/>
    <p:sldId id="434" r:id="rId16"/>
    <p:sldId id="435" r:id="rId17"/>
    <p:sldId id="429" r:id="rId18"/>
    <p:sldId id="431" r:id="rId19"/>
    <p:sldId id="430" r:id="rId20"/>
    <p:sldId id="436" r:id="rId21"/>
  </p:sldIdLst>
  <p:sldSz cx="15119350" cy="8504238"/>
  <p:notesSz cx="6797675" cy="9926638"/>
  <p:defaultTextStyle>
    <a:defPPr>
      <a:defRPr lang="en-US"/>
    </a:defPPr>
    <a:lvl1pPr marL="0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1pPr>
    <a:lvl2pPr marL="566843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2pPr>
    <a:lvl3pPr marL="1133688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3pPr>
    <a:lvl4pPr marL="1700532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4pPr>
    <a:lvl5pPr marL="2267374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5pPr>
    <a:lvl6pPr marL="2834219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6pPr>
    <a:lvl7pPr marL="3401062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7pPr>
    <a:lvl8pPr marL="3967905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8pPr>
    <a:lvl9pPr marL="4534750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78">
          <p15:clr>
            <a:srgbClr val="A4A3A4"/>
          </p15:clr>
        </p15:guide>
        <p15:guide id="2" pos="47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2"/>
    <a:srgbClr val="EBEBEB"/>
    <a:srgbClr val="E6E6E6"/>
    <a:srgbClr val="BDBDBD"/>
    <a:srgbClr val="D2D2D2"/>
    <a:srgbClr val="FFC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5309" autoAdjust="0"/>
  </p:normalViewPr>
  <p:slideViewPr>
    <p:cSldViewPr snapToGrid="0">
      <p:cViewPr>
        <p:scale>
          <a:sx n="67" d="100"/>
          <a:sy n="67" d="100"/>
        </p:scale>
        <p:origin x="-42" y="-114"/>
      </p:cViewPr>
      <p:guideLst>
        <p:guide orient="horz" pos="2678"/>
        <p:guide pos="4762"/>
      </p:guideLst>
    </p:cSldViewPr>
  </p:slideViewPr>
  <p:outlineViewPr>
    <p:cViewPr>
      <p:scale>
        <a:sx n="33" d="100"/>
        <a:sy n="33" d="100"/>
      </p:scale>
      <p:origin x="0" y="20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7561E-1C9E-4749-A9A2-A8E850FE1803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D23BF-E227-48CF-8F3A-508F4253B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076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C2E15-4688-440B-9C52-2636BA08AA88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0AFFA-5062-4563-B65B-2EFC2CF12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15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1pPr>
    <a:lvl2pPr marL="566843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2pPr>
    <a:lvl3pPr marL="1133688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3pPr>
    <a:lvl4pPr marL="1700532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4pPr>
    <a:lvl5pPr marL="2267374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5pPr>
    <a:lvl6pPr marL="2834219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6pPr>
    <a:lvl7pPr marL="3401062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7pPr>
    <a:lvl8pPr marL="3967905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8pPr>
    <a:lvl9pPr marL="4534750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0AFFA-5062-4563-B65B-2EFC2CF122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10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19" y="1391782"/>
            <a:ext cx="11339513" cy="2960735"/>
          </a:xfrm>
        </p:spPr>
        <p:txBody>
          <a:bodyPr anchor="b"/>
          <a:lstStyle>
            <a:lvl1pPr algn="ctr">
              <a:defRPr sz="7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4466694"/>
            <a:ext cx="11339513" cy="2053222"/>
          </a:xfrm>
        </p:spPr>
        <p:txBody>
          <a:bodyPr/>
          <a:lstStyle>
            <a:lvl1pPr marL="0" indent="0" algn="ctr">
              <a:buNone/>
              <a:defRPr sz="2976"/>
            </a:lvl1pPr>
            <a:lvl2pPr marL="566928" indent="0" algn="ctr">
              <a:buNone/>
              <a:defRPr sz="2480"/>
            </a:lvl2pPr>
            <a:lvl3pPr marL="1133856" indent="0" algn="ctr">
              <a:buNone/>
              <a:defRPr sz="2232"/>
            </a:lvl3pPr>
            <a:lvl4pPr marL="1700784" indent="0" algn="ctr">
              <a:buNone/>
              <a:defRPr sz="1984"/>
            </a:lvl4pPr>
            <a:lvl5pPr marL="2267712" indent="0" algn="ctr">
              <a:buNone/>
              <a:defRPr sz="1984"/>
            </a:lvl5pPr>
            <a:lvl6pPr marL="2834640" indent="0" algn="ctr">
              <a:buNone/>
              <a:defRPr sz="1984"/>
            </a:lvl6pPr>
            <a:lvl7pPr marL="3401568" indent="0" algn="ctr">
              <a:buNone/>
              <a:defRPr sz="1984"/>
            </a:lvl7pPr>
            <a:lvl8pPr marL="3968496" indent="0" algn="ctr">
              <a:buNone/>
              <a:defRPr sz="1984"/>
            </a:lvl8pPr>
            <a:lvl9pPr marL="4535424" indent="0" algn="ctr">
              <a:buNone/>
              <a:defRPr sz="198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62854-8CFC-45FA-BA2A-3F72F30D3D05}" type="datetime1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6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1651-F464-4AB6-A417-D5933AFEE2C1}" type="datetime1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40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5" y="452772"/>
            <a:ext cx="3260110" cy="72069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5" y="452772"/>
            <a:ext cx="9591338" cy="720694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70C4A-F6A8-4BA2-A6CB-34C8E57ABA05}" type="datetime1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74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 1025"/>
          <p:cNvSpPr>
            <a:spLocks noGrp="1"/>
          </p:cNvSpPr>
          <p:nvPr>
            <p:ph type="title" idx="4294967295"/>
          </p:nvPr>
        </p:nvSpPr>
        <p:spPr>
          <a:xfrm>
            <a:off x="755968" y="344502"/>
            <a:ext cx="13607415" cy="141343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en-US" altLang="en-US" dirty="0"/>
              <a:t>Klik om het opmaakprofiel te bewerken</a:t>
            </a:r>
          </a:p>
        </p:txBody>
      </p:sp>
      <p:sp>
        <p:nvSpPr>
          <p:cNvPr id="1027" name="Tijdelijke aanduiding voor tekst 1026"/>
          <p:cNvSpPr>
            <a:spLocks noGrp="1"/>
          </p:cNvSpPr>
          <p:nvPr>
            <p:ph type="body" idx="1"/>
          </p:nvPr>
        </p:nvSpPr>
        <p:spPr>
          <a:xfrm>
            <a:off x="755968" y="1984323"/>
            <a:ext cx="13607415" cy="5618309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en-US" altLang="en-US" dirty="0"/>
              <a:t>Klik om de opmaakprofielen van de modeltekst te bewerken</a:t>
            </a:r>
          </a:p>
          <a:p>
            <a:pPr lvl="1"/>
            <a:r>
              <a:rPr lang="en-US" altLang="en-US" dirty="0"/>
              <a:t>Tweede niveau</a:t>
            </a:r>
          </a:p>
          <a:p>
            <a:pPr lvl="2"/>
            <a:r>
              <a:rPr lang="en-US" altLang="en-US" dirty="0"/>
              <a:t>Derde niveau</a:t>
            </a:r>
          </a:p>
          <a:p>
            <a:pPr lvl="3"/>
            <a:r>
              <a:rPr lang="en-US" altLang="en-US" dirty="0"/>
              <a:t>Vierde niveau</a:t>
            </a:r>
          </a:p>
          <a:p>
            <a:pPr lvl="4"/>
            <a:r>
              <a:rPr lang="en-US" altLang="en-US" dirty="0"/>
              <a:t>Vijfde niveau</a:t>
            </a:r>
          </a:p>
        </p:txBody>
      </p:sp>
      <p:sp>
        <p:nvSpPr>
          <p:cNvPr id="1028" name="Tijdelijke aanduiding voor datum 1027"/>
          <p:cNvSpPr>
            <a:spLocks noGrp="1"/>
          </p:cNvSpPr>
          <p:nvPr>
            <p:ph type="dt" sz="half" idx="2"/>
          </p:nvPr>
        </p:nvSpPr>
        <p:spPr>
          <a:xfrm>
            <a:off x="755968" y="7742401"/>
            <a:ext cx="3527848" cy="566949"/>
          </a:xfrm>
          <a:prstGeom prst="rect">
            <a:avLst/>
          </a:prstGeom>
          <a:noFill/>
          <a:ln>
            <a:noFill/>
          </a:ln>
          <a:effectLst/>
        </p:spPr>
        <p:txBody>
          <a:bodyPr anchor="b" anchorCtr="0"/>
          <a:lstStyle/>
          <a:p>
            <a:fld id="{37280F52-0918-49CC-ACCF-C8C587512AE2}" type="datetime1">
              <a:rPr lang="en-US" altLang="en-US" sz="1800" smtClean="0">
                <a:latin typeface="Garamond" charset="0"/>
              </a:rPr>
              <a:t>2/25/2021</a:t>
            </a:fld>
            <a:endParaRPr lang="en-US" altLang="en-US" sz="1800" dirty="0">
              <a:latin typeface="Garamond" charset="0"/>
            </a:endParaRPr>
          </a:p>
        </p:txBody>
      </p:sp>
      <p:sp>
        <p:nvSpPr>
          <p:cNvPr id="1029" name="Tijdelijke aanduiding voor voettekst 1028"/>
          <p:cNvSpPr>
            <a:spLocks noGrp="1"/>
          </p:cNvSpPr>
          <p:nvPr>
            <p:ph type="ftr" sz="quarter" idx="3"/>
          </p:nvPr>
        </p:nvSpPr>
        <p:spPr>
          <a:xfrm>
            <a:off x="5165778" y="7748306"/>
            <a:ext cx="4787794" cy="566949"/>
          </a:xfrm>
          <a:prstGeom prst="rect">
            <a:avLst/>
          </a:prstGeom>
          <a:noFill/>
          <a:ln>
            <a:noFill/>
          </a:ln>
          <a:effectLst/>
        </p:spPr>
        <p:txBody>
          <a:bodyPr anchor="b" anchorCtr="0"/>
          <a:lstStyle/>
          <a:p>
            <a:pPr algn="ctr"/>
            <a:endParaRPr lang="en-US" altLang="en-US" sz="1800" dirty="0">
              <a:latin typeface="Garamond" charset="0"/>
            </a:endParaRPr>
          </a:p>
        </p:txBody>
      </p:sp>
      <p:sp>
        <p:nvSpPr>
          <p:cNvPr id="1030" name="Tijdelijke aanduiding voor dianummer 1029"/>
          <p:cNvSpPr>
            <a:spLocks noGrp="1"/>
          </p:cNvSpPr>
          <p:nvPr>
            <p:ph type="sldNum" sz="quarter" idx="4"/>
          </p:nvPr>
        </p:nvSpPr>
        <p:spPr>
          <a:xfrm>
            <a:off x="10835534" y="7742401"/>
            <a:ext cx="3527848" cy="566949"/>
          </a:xfrm>
          <a:prstGeom prst="rect">
            <a:avLst/>
          </a:prstGeom>
          <a:noFill/>
          <a:ln>
            <a:noFill/>
          </a:ln>
          <a:effectLst/>
        </p:spPr>
        <p:txBody>
          <a:bodyPr anchor="b" anchorCtr="0"/>
          <a:lstStyle/>
          <a:p>
            <a:pPr algn="r"/>
            <a:fld id="{12FF1C42-D199-2030-1091-587298610EC3}" type="slidenum">
              <a:rPr lang="en-US" altLang="en-US" sz="1800" dirty="0">
                <a:latin typeface="Garamond" charset="0"/>
              </a:rPr>
              <a:t>‹#›</a:t>
            </a:fld>
            <a:endParaRPr lang="en-US" altLang="en-US" sz="1800" dirty="0">
              <a:latin typeface="Garamond" charset="0"/>
            </a:endParaRPr>
          </a:p>
        </p:txBody>
      </p:sp>
      <p:sp>
        <p:nvSpPr>
          <p:cNvPr id="1031" name="Vrije vorm 1030"/>
          <p:cNvSpPr>
            <a:spLocks/>
          </p:cNvSpPr>
          <p:nvPr/>
        </p:nvSpPr>
        <p:spPr bwMode="auto">
          <a:xfrm>
            <a:off x="629973" y="283475"/>
            <a:ext cx="13607415" cy="755932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</a:gdLst>
            <a:ahLst/>
            <a:cxnLst/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C9900"/>
            </a:solidFill>
            <a:prstDash val="solid"/>
          </a:ln>
        </p:spPr>
        <p:txBody>
          <a:bodyPr wrap="none" lIns="134984" tIns="67492" rIns="134984" bIns="67492" rtlCol="0" anchor="ctr"/>
          <a:lstStyle/>
          <a:p>
            <a:pPr algn="ctr"/>
            <a:endParaRPr lang="zh-CN" altLang="en-US"/>
          </a:p>
        </p:txBody>
      </p:sp>
      <p:sp>
        <p:nvSpPr>
          <p:cNvPr id="1032" name="Rechte verbindingslijn 1031"/>
          <p:cNvSpPr>
            <a:spLocks/>
          </p:cNvSpPr>
          <p:nvPr/>
        </p:nvSpPr>
        <p:spPr>
          <a:xfrm>
            <a:off x="755968" y="7653814"/>
            <a:ext cx="13607415" cy="0"/>
          </a:xfrm>
          <a:prstGeom prst="line">
            <a:avLst/>
          </a:prstGeom>
          <a:noFill/>
          <a:ln w="19050">
            <a:solidFill>
              <a:srgbClr val="CC9900"/>
            </a:solidFill>
          </a:ln>
          <a:effectLst/>
        </p:spPr>
        <p:txBody>
          <a:bodyPr wrap="none" lIns="134984" tIns="67492" rIns="134984" bIns="67492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97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E79C-85E5-47C8-908D-BDF93438BC33}" type="datetime1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95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1" y="2120155"/>
            <a:ext cx="13040439" cy="3537526"/>
          </a:xfrm>
        </p:spPr>
        <p:txBody>
          <a:bodyPr anchor="b"/>
          <a:lstStyle>
            <a:lvl1pPr>
              <a:defRPr sz="7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1" y="5691148"/>
            <a:ext cx="13040439" cy="1860301"/>
          </a:xfrm>
        </p:spPr>
        <p:txBody>
          <a:bodyPr/>
          <a:lstStyle>
            <a:lvl1pPr marL="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1pPr>
            <a:lvl2pPr marL="566928" indent="0">
              <a:buNone/>
              <a:defRPr sz="2480">
                <a:solidFill>
                  <a:schemeClr val="tx1">
                    <a:tint val="75000"/>
                  </a:schemeClr>
                </a:solidFill>
              </a:defRPr>
            </a:lvl2pPr>
            <a:lvl3pPr marL="1133856" indent="0">
              <a:buNone/>
              <a:defRPr sz="2232">
                <a:solidFill>
                  <a:schemeClr val="tx1">
                    <a:tint val="75000"/>
                  </a:schemeClr>
                </a:solidFill>
              </a:defRPr>
            </a:lvl3pPr>
            <a:lvl4pPr marL="1700784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4pPr>
            <a:lvl5pPr marL="226771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5pPr>
            <a:lvl6pPr marL="283464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6pPr>
            <a:lvl7pPr marL="3401568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7pPr>
            <a:lvl8pPr marL="3968496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8pPr>
            <a:lvl9pPr marL="4535424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B81B-B4F8-4BAC-AA94-162EC5884757}" type="datetime1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2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263860"/>
            <a:ext cx="6425724" cy="53958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263860"/>
            <a:ext cx="6425724" cy="53958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E790-2F77-41A2-A8E7-C4396A0F41EA}" type="datetime1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5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452772"/>
            <a:ext cx="13040439" cy="16437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5" y="2084720"/>
            <a:ext cx="6396193" cy="1021689"/>
          </a:xfrm>
        </p:spPr>
        <p:txBody>
          <a:bodyPr anchor="b"/>
          <a:lstStyle>
            <a:lvl1pPr marL="0" indent="0">
              <a:buNone/>
              <a:defRPr sz="2976" b="1"/>
            </a:lvl1pPr>
            <a:lvl2pPr marL="566928" indent="0">
              <a:buNone/>
              <a:defRPr sz="2480" b="1"/>
            </a:lvl2pPr>
            <a:lvl3pPr marL="1133856" indent="0">
              <a:buNone/>
              <a:defRPr sz="2232" b="1"/>
            </a:lvl3pPr>
            <a:lvl4pPr marL="1700784" indent="0">
              <a:buNone/>
              <a:defRPr sz="1984" b="1"/>
            </a:lvl4pPr>
            <a:lvl5pPr marL="2267712" indent="0">
              <a:buNone/>
              <a:defRPr sz="1984" b="1"/>
            </a:lvl5pPr>
            <a:lvl6pPr marL="2834640" indent="0">
              <a:buNone/>
              <a:defRPr sz="1984" b="1"/>
            </a:lvl6pPr>
            <a:lvl7pPr marL="3401568" indent="0">
              <a:buNone/>
              <a:defRPr sz="1984" b="1"/>
            </a:lvl7pPr>
            <a:lvl8pPr marL="3968496" indent="0">
              <a:buNone/>
              <a:defRPr sz="1984" b="1"/>
            </a:lvl8pPr>
            <a:lvl9pPr marL="4535424" indent="0">
              <a:buNone/>
              <a:defRPr sz="198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5" y="3106409"/>
            <a:ext cx="6396193" cy="4569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1" y="2084720"/>
            <a:ext cx="6427693" cy="1021689"/>
          </a:xfrm>
        </p:spPr>
        <p:txBody>
          <a:bodyPr anchor="b"/>
          <a:lstStyle>
            <a:lvl1pPr marL="0" indent="0">
              <a:buNone/>
              <a:defRPr sz="2976" b="1"/>
            </a:lvl1pPr>
            <a:lvl2pPr marL="566928" indent="0">
              <a:buNone/>
              <a:defRPr sz="2480" b="1"/>
            </a:lvl2pPr>
            <a:lvl3pPr marL="1133856" indent="0">
              <a:buNone/>
              <a:defRPr sz="2232" b="1"/>
            </a:lvl3pPr>
            <a:lvl4pPr marL="1700784" indent="0">
              <a:buNone/>
              <a:defRPr sz="1984" b="1"/>
            </a:lvl4pPr>
            <a:lvl5pPr marL="2267712" indent="0">
              <a:buNone/>
              <a:defRPr sz="1984" b="1"/>
            </a:lvl5pPr>
            <a:lvl6pPr marL="2834640" indent="0">
              <a:buNone/>
              <a:defRPr sz="1984" b="1"/>
            </a:lvl6pPr>
            <a:lvl7pPr marL="3401568" indent="0">
              <a:buNone/>
              <a:defRPr sz="1984" b="1"/>
            </a:lvl7pPr>
            <a:lvl8pPr marL="3968496" indent="0">
              <a:buNone/>
              <a:defRPr sz="1984" b="1"/>
            </a:lvl8pPr>
            <a:lvl9pPr marL="4535424" indent="0">
              <a:buNone/>
              <a:defRPr sz="198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1" y="3106409"/>
            <a:ext cx="6427693" cy="4569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18CF4-0B34-41EF-93A2-4424E9A5E2DC}" type="datetime1">
              <a:rPr lang="en-US" smtClean="0"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3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D1F4-A2A8-4953-A54C-30C21B06C7B5}" type="datetime1">
              <a:rPr lang="en-US" smtClean="0"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1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2CD9-770E-4FA4-A4A5-773F6BF7FC35}" type="datetime1">
              <a:rPr lang="en-US" smtClean="0"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5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6949"/>
            <a:ext cx="4876383" cy="1984322"/>
          </a:xfrm>
        </p:spPr>
        <p:txBody>
          <a:bodyPr anchor="b"/>
          <a:lstStyle>
            <a:lvl1pPr>
              <a:defRPr sz="396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224453"/>
            <a:ext cx="7654171" cy="6043521"/>
          </a:xfrm>
        </p:spPr>
        <p:txBody>
          <a:bodyPr/>
          <a:lstStyle>
            <a:lvl1pPr>
              <a:defRPr sz="3968"/>
            </a:lvl1pPr>
            <a:lvl2pPr>
              <a:defRPr sz="3472"/>
            </a:lvl2pPr>
            <a:lvl3pPr>
              <a:defRPr sz="2976"/>
            </a:lvl3pPr>
            <a:lvl4pPr>
              <a:defRPr sz="2480"/>
            </a:lvl4pPr>
            <a:lvl5pPr>
              <a:defRPr sz="2480"/>
            </a:lvl5pPr>
            <a:lvl6pPr>
              <a:defRPr sz="2480"/>
            </a:lvl6pPr>
            <a:lvl7pPr>
              <a:defRPr sz="2480"/>
            </a:lvl7pPr>
            <a:lvl8pPr>
              <a:defRPr sz="2480"/>
            </a:lvl8pPr>
            <a:lvl9pPr>
              <a:defRPr sz="248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2551271"/>
            <a:ext cx="4876383" cy="4726546"/>
          </a:xfrm>
        </p:spPr>
        <p:txBody>
          <a:bodyPr/>
          <a:lstStyle>
            <a:lvl1pPr marL="0" indent="0">
              <a:buNone/>
              <a:defRPr sz="1984"/>
            </a:lvl1pPr>
            <a:lvl2pPr marL="566928" indent="0">
              <a:buNone/>
              <a:defRPr sz="1736"/>
            </a:lvl2pPr>
            <a:lvl3pPr marL="1133856" indent="0">
              <a:buNone/>
              <a:defRPr sz="1488"/>
            </a:lvl3pPr>
            <a:lvl4pPr marL="1700784" indent="0">
              <a:buNone/>
              <a:defRPr sz="1240"/>
            </a:lvl4pPr>
            <a:lvl5pPr marL="2267712" indent="0">
              <a:buNone/>
              <a:defRPr sz="1240"/>
            </a:lvl5pPr>
            <a:lvl6pPr marL="2834640" indent="0">
              <a:buNone/>
              <a:defRPr sz="1240"/>
            </a:lvl6pPr>
            <a:lvl7pPr marL="3401568" indent="0">
              <a:buNone/>
              <a:defRPr sz="1240"/>
            </a:lvl7pPr>
            <a:lvl8pPr marL="3968496" indent="0">
              <a:buNone/>
              <a:defRPr sz="1240"/>
            </a:lvl8pPr>
            <a:lvl9pPr marL="4535424" indent="0">
              <a:buNone/>
              <a:defRPr sz="124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9FBF-1AC9-4BC4-B257-CC0C3E581201}" type="datetime1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1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6949"/>
            <a:ext cx="4876383" cy="1984322"/>
          </a:xfrm>
        </p:spPr>
        <p:txBody>
          <a:bodyPr anchor="b"/>
          <a:lstStyle>
            <a:lvl1pPr>
              <a:defRPr sz="396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224453"/>
            <a:ext cx="7654171" cy="6043521"/>
          </a:xfrm>
        </p:spPr>
        <p:txBody>
          <a:bodyPr anchor="t"/>
          <a:lstStyle>
            <a:lvl1pPr marL="0" indent="0">
              <a:buNone/>
              <a:defRPr sz="3968"/>
            </a:lvl1pPr>
            <a:lvl2pPr marL="566928" indent="0">
              <a:buNone/>
              <a:defRPr sz="3472"/>
            </a:lvl2pPr>
            <a:lvl3pPr marL="1133856" indent="0">
              <a:buNone/>
              <a:defRPr sz="2976"/>
            </a:lvl3pPr>
            <a:lvl4pPr marL="1700784" indent="0">
              <a:buNone/>
              <a:defRPr sz="2480"/>
            </a:lvl4pPr>
            <a:lvl5pPr marL="2267712" indent="0">
              <a:buNone/>
              <a:defRPr sz="2480"/>
            </a:lvl5pPr>
            <a:lvl6pPr marL="2834640" indent="0">
              <a:buNone/>
              <a:defRPr sz="2480"/>
            </a:lvl6pPr>
            <a:lvl7pPr marL="3401568" indent="0">
              <a:buNone/>
              <a:defRPr sz="2480"/>
            </a:lvl7pPr>
            <a:lvl8pPr marL="3968496" indent="0">
              <a:buNone/>
              <a:defRPr sz="2480"/>
            </a:lvl8pPr>
            <a:lvl9pPr marL="4535424" indent="0">
              <a:buNone/>
              <a:defRPr sz="24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2551271"/>
            <a:ext cx="4876383" cy="4726546"/>
          </a:xfrm>
        </p:spPr>
        <p:txBody>
          <a:bodyPr/>
          <a:lstStyle>
            <a:lvl1pPr marL="0" indent="0">
              <a:buNone/>
              <a:defRPr sz="1984"/>
            </a:lvl1pPr>
            <a:lvl2pPr marL="566928" indent="0">
              <a:buNone/>
              <a:defRPr sz="1736"/>
            </a:lvl2pPr>
            <a:lvl3pPr marL="1133856" indent="0">
              <a:buNone/>
              <a:defRPr sz="1488"/>
            </a:lvl3pPr>
            <a:lvl4pPr marL="1700784" indent="0">
              <a:buNone/>
              <a:defRPr sz="1240"/>
            </a:lvl4pPr>
            <a:lvl5pPr marL="2267712" indent="0">
              <a:buNone/>
              <a:defRPr sz="1240"/>
            </a:lvl5pPr>
            <a:lvl6pPr marL="2834640" indent="0">
              <a:buNone/>
              <a:defRPr sz="1240"/>
            </a:lvl6pPr>
            <a:lvl7pPr marL="3401568" indent="0">
              <a:buNone/>
              <a:defRPr sz="1240"/>
            </a:lvl7pPr>
            <a:lvl8pPr marL="3968496" indent="0">
              <a:buNone/>
              <a:defRPr sz="1240"/>
            </a:lvl8pPr>
            <a:lvl9pPr marL="4535424" indent="0">
              <a:buNone/>
              <a:defRPr sz="124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D350-DDC9-4C7F-B493-7145E30B149C}" type="datetime1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6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452772"/>
            <a:ext cx="13040439" cy="1643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263860"/>
            <a:ext cx="13040439" cy="5395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7882169"/>
            <a:ext cx="3401854" cy="452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0A836-1F97-4D5B-AE38-20EDB98B82B5}" type="datetime1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7882169"/>
            <a:ext cx="5102781" cy="452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7882169"/>
            <a:ext cx="3401854" cy="452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9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1133856" rtl="0" eaLnBrk="1" latinLnBrk="0" hangingPunct="1">
        <a:lnSpc>
          <a:spcPct val="90000"/>
        </a:lnSpc>
        <a:spcBef>
          <a:spcPct val="0"/>
        </a:spcBef>
        <a:buNone/>
        <a:defRPr sz="54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1133856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3472" kern="1200">
          <a:solidFill>
            <a:schemeClr val="tx1"/>
          </a:solidFill>
          <a:latin typeface="+mn-lt"/>
          <a:ea typeface="+mn-ea"/>
          <a:cs typeface="+mn-cs"/>
        </a:defRPr>
      </a:lvl1pPr>
      <a:lvl2pPr marL="850392" indent="-283464" algn="l" defTabSz="1133856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417320" indent="-283464" algn="l" defTabSz="1133856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3pPr>
      <a:lvl4pPr marL="1984248" indent="-283464" algn="l" defTabSz="1133856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4pPr>
      <a:lvl5pPr marL="2551176" indent="-283464" algn="l" defTabSz="1133856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5pPr>
      <a:lvl6pPr marL="3118104" indent="-283464" algn="l" defTabSz="1133856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6pPr>
      <a:lvl7pPr marL="3685032" indent="-283464" algn="l" defTabSz="1133856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7pPr>
      <a:lvl8pPr marL="4251960" indent="-283464" algn="l" defTabSz="1133856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8pPr>
      <a:lvl9pPr marL="4818888" indent="-283464" algn="l" defTabSz="1133856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1pPr>
      <a:lvl2pPr marL="566928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3pPr>
      <a:lvl4pPr marL="1700784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4pPr>
      <a:lvl5pPr marL="2267712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5pPr>
      <a:lvl6pPr marL="2834640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6pPr>
      <a:lvl7pPr marL="3401568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7pPr>
      <a:lvl8pPr marL="3968496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8pPr>
      <a:lvl9pPr marL="4535424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rechtspraak.nl/Onderwerpen/mediation/mediation-naast-rechtspraak/Paginas/Zelftest-mediation.aspx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42310"/>
            <a:ext cx="11910164" cy="37555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983342"/>
            <a:ext cx="12486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На шляху до мирного вирішення</a:t>
            </a:r>
            <a:r>
              <a:rPr lang="en-US" sz="3600" b="1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: </a:t>
            </a:r>
            <a:r>
              <a:rPr lang="uk-UA" sz="3600" b="1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медіація в Нідерландах</a:t>
            </a:r>
            <a:endParaRPr lang="en-US" sz="3600" b="1" dirty="0">
              <a:solidFill>
                <a:srgbClr val="034EA2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6689" y="5661764"/>
            <a:ext cx="51461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spc="60" dirty="0" smtClean="0">
                <a:latin typeface="Arial Black" panose="020B0A04020102020204" pitchFamily="34" charset="0"/>
              </a:rPr>
              <a:t>Конференція</a:t>
            </a:r>
          </a:p>
          <a:p>
            <a:r>
              <a:rPr lang="uk-UA" sz="2400" b="1" spc="60" dirty="0" smtClean="0">
                <a:latin typeface="Arial Black" panose="020B0A04020102020204" pitchFamily="34" charset="0"/>
              </a:rPr>
              <a:t>Взаємодія між судом та медіатором</a:t>
            </a:r>
            <a:endParaRPr lang="en-US" sz="2400" b="1" spc="60" dirty="0">
              <a:latin typeface="Arial Black" panose="020B0A04020102020204" pitchFamily="34" charset="0"/>
            </a:endParaRPr>
          </a:p>
          <a:p>
            <a:r>
              <a:rPr lang="en-US" sz="2400" b="1" spc="60" dirty="0">
                <a:latin typeface="Arial Black" panose="020B0A04020102020204" pitchFamily="34" charset="0"/>
              </a:rPr>
              <a:t>26 </a:t>
            </a:r>
            <a:r>
              <a:rPr lang="uk-UA" sz="2400" b="1" spc="60" dirty="0" smtClean="0">
                <a:latin typeface="Arial Black" panose="020B0A04020102020204" pitchFamily="34" charset="0"/>
              </a:rPr>
              <a:t>лютого</a:t>
            </a:r>
            <a:r>
              <a:rPr lang="en-US" sz="2400" b="1" spc="60" dirty="0" smtClean="0">
                <a:latin typeface="Arial Black" panose="020B0A04020102020204" pitchFamily="34" charset="0"/>
              </a:rPr>
              <a:t> </a:t>
            </a:r>
            <a:r>
              <a:rPr lang="en-US" sz="2400" b="1" spc="60" dirty="0">
                <a:latin typeface="Arial Black" panose="020B0A04020102020204" pitchFamily="34" charset="0"/>
              </a:rPr>
              <a:t>2021 </a:t>
            </a:r>
            <a:r>
              <a:rPr lang="uk-UA" sz="2400" b="1" spc="60" dirty="0" smtClean="0">
                <a:latin typeface="Arial Black" panose="020B0A04020102020204" pitchFamily="34" charset="0"/>
              </a:rPr>
              <a:t>року</a:t>
            </a:r>
            <a:endParaRPr lang="en-US" sz="2400" b="1" spc="60" dirty="0">
              <a:latin typeface="Arial Black" panose="020B0A04020102020204" pitchFamily="34" charset="0"/>
            </a:endParaRPr>
          </a:p>
          <a:p>
            <a:r>
              <a:rPr lang="uk-UA" sz="2400" b="1" spc="60" dirty="0" smtClean="0">
                <a:latin typeface="Arial Black" panose="020B0A04020102020204" pitchFamily="34" charset="0"/>
              </a:rPr>
              <a:t>БЕРТ МААН</a:t>
            </a:r>
            <a:r>
              <a:rPr lang="en-US" sz="2400" b="1" spc="60" dirty="0" smtClean="0">
                <a:latin typeface="Arial Black" panose="020B0A04020102020204" pitchFamily="34" charset="0"/>
              </a:rPr>
              <a:t>, </a:t>
            </a:r>
            <a:r>
              <a:rPr lang="uk-UA" sz="2400" b="1" spc="60" dirty="0" smtClean="0">
                <a:latin typeface="Arial Black" panose="020B0A04020102020204" pitchFamily="34" charset="0"/>
              </a:rPr>
              <a:t>міжнар</a:t>
            </a:r>
            <a:r>
              <a:rPr lang="uk-UA" sz="2400" b="1" spc="60" dirty="0">
                <a:latin typeface="Arial Black" panose="020B0A04020102020204" pitchFamily="34" charset="0"/>
              </a:rPr>
              <a:t>о</a:t>
            </a:r>
            <a:r>
              <a:rPr lang="uk-UA" sz="2400" b="1" spc="60" dirty="0" smtClean="0">
                <a:latin typeface="Arial Black" panose="020B0A04020102020204" pitchFamily="34" charset="0"/>
              </a:rPr>
              <a:t>дний </a:t>
            </a:r>
            <a:r>
              <a:rPr lang="uk-UA" sz="2400" b="1" spc="60" dirty="0" smtClean="0">
                <a:latin typeface="Arial Black" panose="020B0A04020102020204" pitchFamily="34" charset="0"/>
              </a:rPr>
              <a:t>експерт</a:t>
            </a:r>
            <a:r>
              <a:rPr lang="en-US" sz="2400" b="1" spc="60" dirty="0" smtClean="0">
                <a:latin typeface="Arial Black" panose="020B0A04020102020204" pitchFamily="34" charset="0"/>
              </a:rPr>
              <a:t>, </a:t>
            </a:r>
            <a:r>
              <a:rPr lang="uk-UA" sz="2400" b="1" spc="60" dirty="0" smtClean="0">
                <a:latin typeface="Arial Black" panose="020B0A04020102020204" pitchFamily="34" charset="0"/>
              </a:rPr>
              <a:t>Проект ЄС «</a:t>
            </a:r>
            <a:r>
              <a:rPr lang="uk-UA" sz="2400" b="1" spc="60" dirty="0" err="1" smtClean="0">
                <a:latin typeface="Arial Black" panose="020B0A04020102020204" pitchFamily="34" charset="0"/>
              </a:rPr>
              <a:t>Право-</a:t>
            </a:r>
            <a:r>
              <a:rPr lang="en-US" sz="2400" b="1" spc="60" dirty="0" smtClean="0">
                <a:latin typeface="Arial Black" panose="020B0A04020102020204" pitchFamily="34" charset="0"/>
              </a:rPr>
              <a:t>Justice</a:t>
            </a:r>
            <a:r>
              <a:rPr lang="uk-UA" sz="2400" b="1" spc="60" dirty="0" smtClean="0">
                <a:latin typeface="Arial Black" panose="020B0A04020102020204" pitchFamily="34" charset="0"/>
              </a:rPr>
              <a:t>»</a:t>
            </a:r>
            <a:endParaRPr lang="en-US" sz="2400" b="1" spc="60" dirty="0">
              <a:latin typeface="Arial Black" panose="020B0A040201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b="1" smtClean="0"/>
              <a:t>1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37620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038" y="487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34EA2"/>
                </a:solidFill>
              </a:rPr>
              <a:t>Рекомендації</a:t>
            </a:r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34EA2"/>
                </a:solidFill>
              </a:rPr>
              <a:t>Є брошури для різних ситуацій у різних сферах</a:t>
            </a:r>
            <a:r>
              <a:rPr lang="en-GB" b="1" dirty="0" smtClean="0">
                <a:solidFill>
                  <a:srgbClr val="034EA2"/>
                </a:solidFill>
              </a:rPr>
              <a:t>:</a:t>
            </a:r>
            <a:endParaRPr lang="en-GB" b="1" dirty="0">
              <a:solidFill>
                <a:srgbClr val="034EA2"/>
              </a:solidFill>
            </a:endParaRPr>
          </a:p>
          <a:p>
            <a:pPr lvl="1"/>
            <a:r>
              <a:rPr lang="uk-UA" b="1" dirty="0" smtClean="0">
                <a:solidFill>
                  <a:srgbClr val="034EA2"/>
                </a:solidFill>
              </a:rPr>
              <a:t>Загальна інформація</a:t>
            </a:r>
            <a:endParaRPr lang="en-GB" b="1" dirty="0">
              <a:solidFill>
                <a:srgbClr val="034EA2"/>
              </a:solidFill>
            </a:endParaRPr>
          </a:p>
          <a:p>
            <a:pPr lvl="1"/>
            <a:r>
              <a:rPr lang="uk-UA" b="1" dirty="0" smtClean="0">
                <a:solidFill>
                  <a:srgbClr val="034EA2"/>
                </a:solidFill>
              </a:rPr>
              <a:t>З питань розлучень та інших сімейних спорів</a:t>
            </a:r>
            <a:endParaRPr lang="en-GB" b="1" dirty="0">
              <a:solidFill>
                <a:srgbClr val="034EA2"/>
              </a:solidFill>
            </a:endParaRPr>
          </a:p>
          <a:p>
            <a:pPr lvl="1"/>
            <a:r>
              <a:rPr lang="uk-UA" b="1" dirty="0" smtClean="0">
                <a:solidFill>
                  <a:srgbClr val="034EA2"/>
                </a:solidFill>
              </a:rPr>
              <a:t>З адміністративних спорів</a:t>
            </a:r>
            <a:endParaRPr lang="en-GB" b="1" dirty="0">
              <a:solidFill>
                <a:srgbClr val="034EA2"/>
              </a:solidFill>
            </a:endParaRPr>
          </a:p>
          <a:p>
            <a:pPr lvl="1"/>
            <a:r>
              <a:rPr lang="uk-UA" b="1" dirty="0" smtClean="0">
                <a:solidFill>
                  <a:srgbClr val="034EA2"/>
                </a:solidFill>
              </a:rPr>
              <a:t>З цивільних спорів</a:t>
            </a:r>
            <a:endParaRPr lang="en-GB" b="1" dirty="0">
              <a:solidFill>
                <a:srgbClr val="034EA2"/>
              </a:solidFill>
            </a:endParaRPr>
          </a:p>
          <a:p>
            <a:endParaRPr lang="en-GB" b="1" dirty="0">
              <a:solidFill>
                <a:srgbClr val="034EA2"/>
              </a:solidFill>
            </a:endParaRPr>
          </a:p>
          <a:p>
            <a:r>
              <a:rPr lang="uk-UA" b="1" dirty="0" smtClean="0">
                <a:solidFill>
                  <a:srgbClr val="034EA2"/>
                </a:solidFill>
              </a:rPr>
              <a:t>У кримінальних справах</a:t>
            </a:r>
            <a:r>
              <a:rPr lang="en-GB" b="1" dirty="0" smtClean="0">
                <a:solidFill>
                  <a:srgbClr val="034EA2"/>
                </a:solidFill>
              </a:rPr>
              <a:t> </a:t>
            </a:r>
            <a:r>
              <a:rPr lang="en-GB" b="1" dirty="0">
                <a:solidFill>
                  <a:srgbClr val="034EA2"/>
                </a:solidFill>
              </a:rPr>
              <a:t>– </a:t>
            </a:r>
            <a:r>
              <a:rPr lang="uk-UA" b="1" dirty="0" smtClean="0">
                <a:solidFill>
                  <a:srgbClr val="034EA2"/>
                </a:solidFill>
              </a:rPr>
              <a:t>доступні на сайті</a:t>
            </a:r>
            <a:endParaRPr lang="en-GB" b="1" dirty="0">
              <a:solidFill>
                <a:srgbClr val="034EA2"/>
              </a:solidFill>
            </a:endParaRPr>
          </a:p>
          <a:p>
            <a:pPr marL="566928" lvl="1" indent="0">
              <a:buNone/>
            </a:pPr>
            <a:endParaRPr lang="en-GB" b="1" dirty="0">
              <a:solidFill>
                <a:srgbClr val="034EA2"/>
              </a:solidFill>
            </a:endParaRPr>
          </a:p>
          <a:p>
            <a:pPr lvl="1"/>
            <a:endParaRPr lang="en-GB" b="1" dirty="0">
              <a:solidFill>
                <a:srgbClr val="034EA2"/>
              </a:solidFill>
            </a:endParaRPr>
          </a:p>
          <a:p>
            <a:endParaRPr lang="en-GB" b="1" dirty="0">
              <a:solidFill>
                <a:srgbClr val="034EA2"/>
              </a:solidFill>
            </a:endParaRPr>
          </a:p>
          <a:p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6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038" y="487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34EA2"/>
                </a:solidFill>
              </a:rPr>
              <a:t>Тест</a:t>
            </a:r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34EA2"/>
                </a:solidFill>
              </a:rPr>
              <a:t>Сайт</a:t>
            </a:r>
            <a:r>
              <a:rPr lang="en-GB" b="1" dirty="0" smtClean="0">
                <a:solidFill>
                  <a:srgbClr val="034EA2"/>
                </a:solidFill>
              </a:rPr>
              <a:t> </a:t>
            </a:r>
            <a:r>
              <a:rPr lang="en-GB" b="1" dirty="0">
                <a:solidFill>
                  <a:srgbClr val="034EA2"/>
                </a:solidFill>
              </a:rPr>
              <a:t>www. rechtspraak.nl</a:t>
            </a:r>
          </a:p>
          <a:p>
            <a:r>
              <a:rPr lang="uk-UA" b="1" dirty="0" smtClean="0">
                <a:solidFill>
                  <a:srgbClr val="034EA2"/>
                </a:solidFill>
              </a:rPr>
              <a:t>Тест на доцільність  медіації</a:t>
            </a:r>
            <a:endParaRPr lang="en-GB" b="1" dirty="0">
              <a:solidFill>
                <a:srgbClr val="034EA2"/>
              </a:solidFill>
            </a:endParaRPr>
          </a:p>
          <a:p>
            <a:r>
              <a:rPr lang="en-GB" b="1" dirty="0">
                <a:solidFill>
                  <a:srgbClr val="034EA2"/>
                </a:solidFill>
                <a:hlinkClick r:id="rId5"/>
              </a:rPr>
              <a:t>https://www.rechtspraak.nl/Onderwerpen/mediation/mediation-naast-rechtspraak/Paginas/Zelftest-mediation.aspx</a:t>
            </a:r>
            <a:endParaRPr lang="en-GB" b="1" dirty="0">
              <a:solidFill>
                <a:srgbClr val="034EA2"/>
              </a:solidFill>
            </a:endParaRPr>
          </a:p>
          <a:p>
            <a:pPr lvl="1"/>
            <a:r>
              <a:rPr lang="uk-UA" b="1" dirty="0" smtClean="0">
                <a:solidFill>
                  <a:srgbClr val="034EA2"/>
                </a:solidFill>
              </a:rPr>
              <a:t>Питання на кшталт</a:t>
            </a:r>
            <a:r>
              <a:rPr lang="en-GB" b="1" dirty="0" smtClean="0">
                <a:solidFill>
                  <a:srgbClr val="034EA2"/>
                </a:solidFill>
              </a:rPr>
              <a:t>: </a:t>
            </a:r>
            <a:endParaRPr lang="en-GB" b="1" dirty="0">
              <a:solidFill>
                <a:srgbClr val="034EA2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b="1" dirty="0">
                <a:solidFill>
                  <a:srgbClr val="034EA2"/>
                </a:solidFill>
              </a:rPr>
              <a:t>	</a:t>
            </a:r>
            <a:r>
              <a:rPr lang="uk-UA" b="1" dirty="0" smtClean="0">
                <a:solidFill>
                  <a:srgbClr val="034EA2"/>
                </a:solidFill>
              </a:rPr>
              <a:t>Я бачу можливості віднайти розумне рішення</a:t>
            </a:r>
            <a:endParaRPr lang="nl-NL" b="1" dirty="0">
              <a:solidFill>
                <a:srgbClr val="034EA2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b="1" dirty="0">
                <a:solidFill>
                  <a:srgbClr val="034EA2"/>
                </a:solidFill>
              </a:rPr>
              <a:t>	</a:t>
            </a:r>
            <a:r>
              <a:rPr lang="uk-UA" b="1" dirty="0" smtClean="0">
                <a:solidFill>
                  <a:srgbClr val="034EA2"/>
                </a:solidFill>
              </a:rPr>
              <a:t>Мені доведеться частіше взаємодіяти зі своїм опонентом у майбутньому</a:t>
            </a:r>
            <a:endParaRPr lang="nl-NL" b="1" dirty="0">
              <a:solidFill>
                <a:srgbClr val="034EA2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b="1" dirty="0">
                <a:solidFill>
                  <a:srgbClr val="034EA2"/>
                </a:solidFill>
              </a:rPr>
              <a:t>	</a:t>
            </a:r>
            <a:r>
              <a:rPr lang="uk-UA" b="1" dirty="0" smtClean="0">
                <a:solidFill>
                  <a:srgbClr val="034EA2"/>
                </a:solidFill>
              </a:rPr>
              <a:t>Я б хотів мати можливість впливати на результат конфлікту</a:t>
            </a:r>
            <a:endParaRPr lang="nl-NL" b="1" dirty="0">
              <a:solidFill>
                <a:srgbClr val="034EA2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b="1" dirty="0">
                <a:solidFill>
                  <a:srgbClr val="034EA2"/>
                </a:solidFill>
              </a:rPr>
              <a:t>	</a:t>
            </a:r>
            <a:r>
              <a:rPr lang="uk-UA" b="1" dirty="0" smtClean="0">
                <a:solidFill>
                  <a:srgbClr val="034EA2"/>
                </a:solidFill>
              </a:rPr>
              <a:t>Медіації може допомогти у вирішенні додаткових конфліктів</a:t>
            </a:r>
            <a:endParaRPr lang="nl-NL" b="1" dirty="0">
              <a:solidFill>
                <a:srgbClr val="034EA2"/>
              </a:solidFill>
            </a:endParaRPr>
          </a:p>
          <a:p>
            <a:pPr marL="566928" lvl="1" indent="0">
              <a:buNone/>
            </a:pPr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71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038" y="487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34EA2"/>
                </a:solidFill>
              </a:rPr>
              <a:t>Деякі результати</a:t>
            </a:r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34EA2"/>
                </a:solidFill>
              </a:rPr>
              <a:t>Звіт від</a:t>
            </a:r>
            <a:r>
              <a:rPr lang="en-GB" b="1" dirty="0" smtClean="0">
                <a:solidFill>
                  <a:srgbClr val="034EA2"/>
                </a:solidFill>
              </a:rPr>
              <a:t> 2009</a:t>
            </a:r>
            <a:r>
              <a:rPr lang="uk-UA" b="1" dirty="0" smtClean="0">
                <a:solidFill>
                  <a:srgbClr val="034EA2"/>
                </a:solidFill>
              </a:rPr>
              <a:t> року</a:t>
            </a:r>
            <a:endParaRPr lang="en-GB" b="1" dirty="0">
              <a:solidFill>
                <a:srgbClr val="034EA2"/>
              </a:solidFill>
            </a:endParaRPr>
          </a:p>
          <a:p>
            <a:pPr lvl="1"/>
            <a:r>
              <a:rPr lang="en-GB" b="1" dirty="0">
                <a:solidFill>
                  <a:srgbClr val="034EA2"/>
                </a:solidFill>
              </a:rPr>
              <a:t>3700 </a:t>
            </a:r>
            <a:r>
              <a:rPr lang="uk-UA" b="1" dirty="0" smtClean="0">
                <a:solidFill>
                  <a:srgbClr val="034EA2"/>
                </a:solidFill>
              </a:rPr>
              <a:t>справ передано на медіацію</a:t>
            </a:r>
            <a:r>
              <a:rPr lang="en-GB" b="1" dirty="0" smtClean="0">
                <a:solidFill>
                  <a:srgbClr val="034EA2"/>
                </a:solidFill>
              </a:rPr>
              <a:t>, </a:t>
            </a:r>
            <a:r>
              <a:rPr lang="uk-UA" b="1" dirty="0" smtClean="0">
                <a:solidFill>
                  <a:srgbClr val="034EA2"/>
                </a:solidFill>
              </a:rPr>
              <a:t>по </a:t>
            </a:r>
            <a:r>
              <a:rPr lang="en-GB" b="1" dirty="0" smtClean="0">
                <a:solidFill>
                  <a:srgbClr val="034EA2"/>
                </a:solidFill>
              </a:rPr>
              <a:t>90%</a:t>
            </a:r>
            <a:r>
              <a:rPr lang="uk-UA" b="1" dirty="0" smtClean="0">
                <a:solidFill>
                  <a:srgbClr val="034EA2"/>
                </a:solidFill>
              </a:rPr>
              <a:t> розпочато розгляд</a:t>
            </a:r>
            <a:endParaRPr lang="en-GB" b="1" dirty="0">
              <a:solidFill>
                <a:srgbClr val="034EA2"/>
              </a:solidFill>
            </a:endParaRPr>
          </a:p>
          <a:p>
            <a:pPr lvl="1"/>
            <a:r>
              <a:rPr lang="uk-UA" b="1" dirty="0" smtClean="0">
                <a:solidFill>
                  <a:srgbClr val="034EA2"/>
                </a:solidFill>
              </a:rPr>
              <a:t>Задоволені сторони</a:t>
            </a:r>
            <a:r>
              <a:rPr lang="en-GB" b="1" dirty="0" smtClean="0">
                <a:solidFill>
                  <a:srgbClr val="034EA2"/>
                </a:solidFill>
              </a:rPr>
              <a:t>: </a:t>
            </a:r>
            <a:r>
              <a:rPr lang="uk-UA" b="1" dirty="0" smtClean="0">
                <a:solidFill>
                  <a:srgbClr val="034EA2"/>
                </a:solidFill>
              </a:rPr>
              <a:t>у середньому </a:t>
            </a:r>
            <a:r>
              <a:rPr lang="en-GB" b="1" dirty="0" smtClean="0">
                <a:solidFill>
                  <a:srgbClr val="034EA2"/>
                </a:solidFill>
              </a:rPr>
              <a:t>8 </a:t>
            </a:r>
            <a:r>
              <a:rPr lang="uk-UA" b="1" dirty="0" smtClean="0">
                <a:solidFill>
                  <a:srgbClr val="034EA2"/>
                </a:solidFill>
              </a:rPr>
              <a:t>з</a:t>
            </a:r>
            <a:r>
              <a:rPr lang="en-GB" b="1" dirty="0" smtClean="0">
                <a:solidFill>
                  <a:srgbClr val="034EA2"/>
                </a:solidFill>
              </a:rPr>
              <a:t> </a:t>
            </a:r>
            <a:r>
              <a:rPr lang="en-GB" b="1" dirty="0">
                <a:solidFill>
                  <a:srgbClr val="034EA2"/>
                </a:solidFill>
              </a:rPr>
              <a:t>10.</a:t>
            </a:r>
          </a:p>
          <a:p>
            <a:pPr lvl="1"/>
            <a:r>
              <a:rPr lang="uk-UA" b="1" dirty="0" smtClean="0">
                <a:solidFill>
                  <a:srgbClr val="034EA2"/>
                </a:solidFill>
              </a:rPr>
              <a:t>Рішення</a:t>
            </a:r>
            <a:r>
              <a:rPr lang="en-GB" b="1" dirty="0" smtClean="0">
                <a:solidFill>
                  <a:srgbClr val="034EA2"/>
                </a:solidFill>
              </a:rPr>
              <a:t>:</a:t>
            </a:r>
            <a:endParaRPr lang="en-GB" b="1" dirty="0">
              <a:solidFill>
                <a:srgbClr val="034EA2"/>
              </a:solidFill>
            </a:endParaRPr>
          </a:p>
          <a:p>
            <a:pPr lvl="2"/>
            <a:r>
              <a:rPr lang="uk-UA" b="1" dirty="0" smtClean="0">
                <a:solidFill>
                  <a:srgbClr val="034EA2"/>
                </a:solidFill>
              </a:rPr>
              <a:t>Договірні спори – </a:t>
            </a:r>
            <a:r>
              <a:rPr lang="en-GB" b="1" dirty="0" smtClean="0">
                <a:solidFill>
                  <a:srgbClr val="034EA2"/>
                </a:solidFill>
              </a:rPr>
              <a:t>58</a:t>
            </a:r>
            <a:r>
              <a:rPr lang="en-GB" b="1" dirty="0">
                <a:solidFill>
                  <a:srgbClr val="034EA2"/>
                </a:solidFill>
              </a:rPr>
              <a:t>% </a:t>
            </a:r>
            <a:r>
              <a:rPr lang="uk-UA" b="1" dirty="0" smtClean="0">
                <a:solidFill>
                  <a:srgbClr val="034EA2"/>
                </a:solidFill>
              </a:rPr>
              <a:t>успішно</a:t>
            </a:r>
            <a:endParaRPr lang="en-GB" b="1" dirty="0">
              <a:solidFill>
                <a:srgbClr val="034EA2"/>
              </a:solidFill>
            </a:endParaRPr>
          </a:p>
          <a:p>
            <a:pPr lvl="2"/>
            <a:r>
              <a:rPr lang="uk-UA" b="1" dirty="0" smtClean="0">
                <a:solidFill>
                  <a:srgbClr val="034EA2"/>
                </a:solidFill>
              </a:rPr>
              <a:t>Розлучення та сімейні спори – </a:t>
            </a:r>
            <a:r>
              <a:rPr lang="en-GB" b="1" dirty="0" smtClean="0">
                <a:solidFill>
                  <a:srgbClr val="034EA2"/>
                </a:solidFill>
              </a:rPr>
              <a:t>44</a:t>
            </a:r>
            <a:r>
              <a:rPr lang="en-GB" b="1" dirty="0">
                <a:solidFill>
                  <a:srgbClr val="034EA2"/>
                </a:solidFill>
              </a:rPr>
              <a:t>% </a:t>
            </a:r>
            <a:r>
              <a:rPr lang="uk-UA" b="1" dirty="0" smtClean="0">
                <a:solidFill>
                  <a:srgbClr val="034EA2"/>
                </a:solidFill>
              </a:rPr>
              <a:t>успішно</a:t>
            </a:r>
            <a:endParaRPr lang="en-GB" b="1" dirty="0">
              <a:solidFill>
                <a:srgbClr val="034EA2"/>
              </a:solidFill>
            </a:endParaRPr>
          </a:p>
          <a:p>
            <a:pPr lvl="2"/>
            <a:r>
              <a:rPr lang="uk-UA" b="1" dirty="0" smtClean="0">
                <a:solidFill>
                  <a:srgbClr val="034EA2"/>
                </a:solidFill>
              </a:rPr>
              <a:t>Конфлікти між сусідами – </a:t>
            </a:r>
            <a:r>
              <a:rPr lang="en-GB" b="1" dirty="0" smtClean="0">
                <a:solidFill>
                  <a:srgbClr val="034EA2"/>
                </a:solidFill>
              </a:rPr>
              <a:t>32%</a:t>
            </a:r>
            <a:r>
              <a:rPr lang="uk-UA" b="1" dirty="0" smtClean="0">
                <a:solidFill>
                  <a:srgbClr val="034EA2"/>
                </a:solidFill>
              </a:rPr>
              <a:t> успішно</a:t>
            </a:r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0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038" y="487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34EA2"/>
                </a:solidFill>
              </a:rPr>
              <a:t>Новіші дані</a:t>
            </a:r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34EA2"/>
                </a:solidFill>
              </a:rPr>
              <a:t>2018 </a:t>
            </a:r>
            <a:r>
              <a:rPr lang="uk-UA" b="1" dirty="0" smtClean="0">
                <a:solidFill>
                  <a:srgbClr val="034EA2"/>
                </a:solidFill>
              </a:rPr>
              <a:t>рік</a:t>
            </a:r>
            <a:endParaRPr lang="en-GB" b="1" dirty="0">
              <a:solidFill>
                <a:srgbClr val="034EA2"/>
              </a:solidFill>
            </a:endParaRPr>
          </a:p>
          <a:p>
            <a:r>
              <a:rPr lang="en-GB" b="1" dirty="0">
                <a:solidFill>
                  <a:srgbClr val="034EA2"/>
                </a:solidFill>
              </a:rPr>
              <a:t>3686 </a:t>
            </a:r>
            <a:r>
              <a:rPr lang="uk-UA" b="1" dirty="0" smtClean="0">
                <a:solidFill>
                  <a:srgbClr val="034EA2"/>
                </a:solidFill>
              </a:rPr>
              <a:t>справ передано на медіацію</a:t>
            </a:r>
            <a:endParaRPr lang="en-GB" b="1" dirty="0">
              <a:solidFill>
                <a:srgbClr val="034EA2"/>
              </a:solidFill>
            </a:endParaRPr>
          </a:p>
          <a:p>
            <a:pPr lvl="1"/>
            <a:r>
              <a:rPr lang="uk-UA" b="1" dirty="0" smtClean="0">
                <a:solidFill>
                  <a:srgbClr val="034EA2"/>
                </a:solidFill>
              </a:rPr>
              <a:t>Сімейні справи та справи за участі неповнолітніх – 1911</a:t>
            </a:r>
            <a:endParaRPr lang="en-GB" b="1" dirty="0">
              <a:solidFill>
                <a:srgbClr val="034EA2"/>
              </a:solidFill>
            </a:endParaRPr>
          </a:p>
          <a:p>
            <a:pPr lvl="1"/>
            <a:endParaRPr lang="en-GB" b="1" dirty="0">
              <a:solidFill>
                <a:srgbClr val="034EA2"/>
              </a:solidFill>
            </a:endParaRPr>
          </a:p>
          <a:p>
            <a:r>
              <a:rPr lang="uk-UA" b="1" dirty="0" smtClean="0">
                <a:solidFill>
                  <a:srgbClr val="034EA2"/>
                </a:solidFill>
              </a:rPr>
              <a:t>Кримінальні справ</a:t>
            </a:r>
            <a:endParaRPr lang="en-GB" b="1" dirty="0">
              <a:solidFill>
                <a:srgbClr val="034EA2"/>
              </a:solidFill>
            </a:endParaRPr>
          </a:p>
          <a:p>
            <a:pPr lvl="1"/>
            <a:r>
              <a:rPr lang="en-GB" b="1" dirty="0" smtClean="0">
                <a:solidFill>
                  <a:srgbClr val="034EA2"/>
                </a:solidFill>
              </a:rPr>
              <a:t>1472 </a:t>
            </a:r>
            <a:r>
              <a:rPr lang="uk-UA" b="1" dirty="0" smtClean="0">
                <a:solidFill>
                  <a:srgbClr val="034EA2"/>
                </a:solidFill>
              </a:rPr>
              <a:t>кримінальні справи</a:t>
            </a:r>
            <a:endParaRPr lang="en-GB" b="1" dirty="0">
              <a:solidFill>
                <a:srgbClr val="034EA2"/>
              </a:solidFill>
            </a:endParaRPr>
          </a:p>
          <a:p>
            <a:pPr lvl="1"/>
            <a:r>
              <a:rPr lang="en-GB" b="1" dirty="0" smtClean="0">
                <a:solidFill>
                  <a:srgbClr val="034EA2"/>
                </a:solidFill>
              </a:rPr>
              <a:t>80%</a:t>
            </a:r>
            <a:r>
              <a:rPr lang="uk-UA" b="1" dirty="0" smtClean="0">
                <a:solidFill>
                  <a:srgbClr val="034EA2"/>
                </a:solidFill>
              </a:rPr>
              <a:t> – успішно</a:t>
            </a:r>
            <a:endParaRPr lang="en-GB" b="1" dirty="0">
              <a:solidFill>
                <a:srgbClr val="034EA2"/>
              </a:solidFill>
            </a:endParaRPr>
          </a:p>
          <a:p>
            <a:pPr lvl="1"/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32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038" y="487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034EA2"/>
                </a:solidFill>
              </a:rPr>
              <a:t>Додаткові статистичні дані по Нідерландах  за</a:t>
            </a:r>
            <a:r>
              <a:rPr lang="en-GB" sz="4800" b="1" dirty="0" smtClean="0">
                <a:solidFill>
                  <a:srgbClr val="034EA2"/>
                </a:solidFill>
              </a:rPr>
              <a:t> 2019</a:t>
            </a:r>
            <a:r>
              <a:rPr lang="uk-UA" sz="4800" b="1" dirty="0" smtClean="0">
                <a:solidFill>
                  <a:srgbClr val="034EA2"/>
                </a:solidFill>
              </a:rPr>
              <a:t> рік</a:t>
            </a:r>
            <a:endParaRPr lang="en-GB" sz="4800" b="1" dirty="0">
              <a:solidFill>
                <a:srgbClr val="034EA2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34EA2"/>
                </a:solidFill>
              </a:rPr>
              <a:t>Кількість медіаторів</a:t>
            </a:r>
            <a:r>
              <a:rPr lang="en-GB" b="1" dirty="0" smtClean="0">
                <a:solidFill>
                  <a:srgbClr val="034EA2"/>
                </a:solidFill>
              </a:rPr>
              <a:t> </a:t>
            </a:r>
            <a:r>
              <a:rPr lang="en-GB" b="1" dirty="0">
                <a:solidFill>
                  <a:srgbClr val="034EA2"/>
                </a:solidFill>
              </a:rPr>
              <a:t>– 2915</a:t>
            </a:r>
          </a:p>
          <a:p>
            <a:r>
              <a:rPr lang="uk-UA" b="1" dirty="0" smtClean="0">
                <a:solidFill>
                  <a:srgbClr val="034EA2"/>
                </a:solidFill>
              </a:rPr>
              <a:t>Кількість медіацій</a:t>
            </a:r>
            <a:r>
              <a:rPr lang="en-GB" b="1" dirty="0" smtClean="0">
                <a:solidFill>
                  <a:srgbClr val="034EA2"/>
                </a:solidFill>
              </a:rPr>
              <a:t> </a:t>
            </a:r>
            <a:r>
              <a:rPr lang="en-GB" b="1" dirty="0">
                <a:solidFill>
                  <a:srgbClr val="034EA2"/>
                </a:solidFill>
              </a:rPr>
              <a:t>– 51.000</a:t>
            </a:r>
          </a:p>
          <a:p>
            <a:endParaRPr lang="en-GB" b="1" dirty="0">
              <a:solidFill>
                <a:srgbClr val="034EA2"/>
              </a:solidFill>
            </a:endParaRPr>
          </a:p>
          <a:p>
            <a:r>
              <a:rPr lang="uk-UA" b="1" dirty="0" smtClean="0">
                <a:solidFill>
                  <a:srgbClr val="034EA2"/>
                </a:solidFill>
              </a:rPr>
              <a:t>Сімейне право</a:t>
            </a:r>
            <a:r>
              <a:rPr lang="en-GB" b="1" dirty="0">
                <a:solidFill>
                  <a:srgbClr val="034EA2"/>
                </a:solidFill>
              </a:rPr>
              <a:t>		</a:t>
            </a:r>
            <a:r>
              <a:rPr lang="uk-UA" b="1" dirty="0" smtClean="0">
                <a:solidFill>
                  <a:srgbClr val="034EA2"/>
                </a:solidFill>
              </a:rPr>
              <a:t>	</a:t>
            </a:r>
            <a:r>
              <a:rPr lang="en-GB" b="1" dirty="0" smtClean="0">
                <a:solidFill>
                  <a:srgbClr val="034EA2"/>
                </a:solidFill>
              </a:rPr>
              <a:t>-</a:t>
            </a:r>
            <a:r>
              <a:rPr lang="en-GB" b="1" dirty="0">
                <a:solidFill>
                  <a:srgbClr val="034EA2"/>
                </a:solidFill>
              </a:rPr>
              <a:t>	54% </a:t>
            </a:r>
            <a:r>
              <a:rPr lang="en-GB" b="1" dirty="0" smtClean="0">
                <a:solidFill>
                  <a:srgbClr val="034EA2"/>
                </a:solidFill>
              </a:rPr>
              <a:t>(</a:t>
            </a:r>
            <a:r>
              <a:rPr lang="uk-UA" b="1" dirty="0" smtClean="0">
                <a:solidFill>
                  <a:srgbClr val="034EA2"/>
                </a:solidFill>
              </a:rPr>
              <a:t>у середньому</a:t>
            </a:r>
            <a:r>
              <a:rPr lang="en-GB" b="1" dirty="0" smtClean="0">
                <a:solidFill>
                  <a:srgbClr val="034EA2"/>
                </a:solidFill>
              </a:rPr>
              <a:t> </a:t>
            </a:r>
            <a:r>
              <a:rPr lang="en-GB" b="1" dirty="0">
                <a:solidFill>
                  <a:srgbClr val="034EA2"/>
                </a:solidFill>
              </a:rPr>
              <a:t>13 </a:t>
            </a:r>
            <a:r>
              <a:rPr lang="uk-UA" b="1" dirty="0" smtClean="0">
                <a:solidFill>
                  <a:srgbClr val="034EA2"/>
                </a:solidFill>
              </a:rPr>
              <a:t>годин</a:t>
            </a:r>
            <a:r>
              <a:rPr lang="en-GB" b="1" dirty="0" smtClean="0">
                <a:solidFill>
                  <a:srgbClr val="034EA2"/>
                </a:solidFill>
              </a:rPr>
              <a:t>)</a:t>
            </a:r>
            <a:endParaRPr lang="en-GB" b="1" dirty="0">
              <a:solidFill>
                <a:srgbClr val="034EA2"/>
              </a:solidFill>
            </a:endParaRPr>
          </a:p>
          <a:p>
            <a:r>
              <a:rPr lang="uk-UA" b="1" dirty="0" smtClean="0">
                <a:solidFill>
                  <a:srgbClr val="034EA2"/>
                </a:solidFill>
              </a:rPr>
              <a:t>Трудове право</a:t>
            </a:r>
            <a:r>
              <a:rPr lang="en-GB" b="1" dirty="0">
                <a:solidFill>
                  <a:srgbClr val="034EA2"/>
                </a:solidFill>
              </a:rPr>
              <a:t>		</a:t>
            </a:r>
            <a:r>
              <a:rPr lang="uk-UA" b="1" dirty="0" smtClean="0">
                <a:solidFill>
                  <a:srgbClr val="034EA2"/>
                </a:solidFill>
              </a:rPr>
              <a:t>	</a:t>
            </a:r>
            <a:r>
              <a:rPr lang="en-GB" b="1" dirty="0" smtClean="0">
                <a:solidFill>
                  <a:srgbClr val="034EA2"/>
                </a:solidFill>
              </a:rPr>
              <a:t>-</a:t>
            </a:r>
            <a:r>
              <a:rPr lang="en-GB" b="1" dirty="0">
                <a:solidFill>
                  <a:srgbClr val="034EA2"/>
                </a:solidFill>
              </a:rPr>
              <a:t>	22% </a:t>
            </a:r>
            <a:r>
              <a:rPr lang="en-GB" b="1" dirty="0" smtClean="0">
                <a:solidFill>
                  <a:srgbClr val="034EA2"/>
                </a:solidFill>
              </a:rPr>
              <a:t>(</a:t>
            </a:r>
            <a:r>
              <a:rPr lang="uk-UA" b="1" dirty="0">
                <a:solidFill>
                  <a:srgbClr val="034EA2"/>
                </a:solidFill>
              </a:rPr>
              <a:t>у середньому</a:t>
            </a:r>
            <a:r>
              <a:rPr lang="en-GB" b="1" dirty="0" smtClean="0">
                <a:solidFill>
                  <a:srgbClr val="034EA2"/>
                </a:solidFill>
              </a:rPr>
              <a:t> </a:t>
            </a:r>
            <a:r>
              <a:rPr lang="en-GB" b="1" dirty="0">
                <a:solidFill>
                  <a:srgbClr val="034EA2"/>
                </a:solidFill>
              </a:rPr>
              <a:t>8 </a:t>
            </a:r>
            <a:r>
              <a:rPr lang="uk-UA" b="1" dirty="0">
                <a:solidFill>
                  <a:srgbClr val="034EA2"/>
                </a:solidFill>
              </a:rPr>
              <a:t>годин</a:t>
            </a:r>
            <a:r>
              <a:rPr lang="en-GB" b="1" dirty="0" smtClean="0">
                <a:solidFill>
                  <a:srgbClr val="034EA2"/>
                </a:solidFill>
              </a:rPr>
              <a:t>)</a:t>
            </a:r>
            <a:endParaRPr lang="en-GB" b="1" dirty="0">
              <a:solidFill>
                <a:srgbClr val="034EA2"/>
              </a:solidFill>
            </a:endParaRPr>
          </a:p>
          <a:p>
            <a:r>
              <a:rPr lang="uk-UA" b="1" dirty="0" smtClean="0">
                <a:solidFill>
                  <a:srgbClr val="034EA2"/>
                </a:solidFill>
              </a:rPr>
              <a:t>Адміністративне право</a:t>
            </a:r>
            <a:r>
              <a:rPr lang="en-GB" b="1" dirty="0">
                <a:solidFill>
                  <a:srgbClr val="034EA2"/>
                </a:solidFill>
              </a:rPr>
              <a:t>	-	  4% </a:t>
            </a:r>
            <a:r>
              <a:rPr lang="en-GB" b="1" dirty="0" smtClean="0">
                <a:solidFill>
                  <a:srgbClr val="034EA2"/>
                </a:solidFill>
              </a:rPr>
              <a:t>(</a:t>
            </a:r>
            <a:r>
              <a:rPr lang="uk-UA" b="1" dirty="0">
                <a:solidFill>
                  <a:srgbClr val="034EA2"/>
                </a:solidFill>
              </a:rPr>
              <a:t>у середньому</a:t>
            </a:r>
            <a:r>
              <a:rPr lang="en-GB" b="1" dirty="0" smtClean="0">
                <a:solidFill>
                  <a:srgbClr val="034EA2"/>
                </a:solidFill>
              </a:rPr>
              <a:t> </a:t>
            </a:r>
            <a:r>
              <a:rPr lang="en-GB" b="1" dirty="0">
                <a:solidFill>
                  <a:srgbClr val="034EA2"/>
                </a:solidFill>
              </a:rPr>
              <a:t>11 </a:t>
            </a:r>
            <a:r>
              <a:rPr lang="uk-UA" b="1" dirty="0">
                <a:solidFill>
                  <a:srgbClr val="034EA2"/>
                </a:solidFill>
              </a:rPr>
              <a:t>годин</a:t>
            </a:r>
            <a:r>
              <a:rPr lang="en-GB" b="1" dirty="0" smtClean="0">
                <a:solidFill>
                  <a:srgbClr val="034EA2"/>
                </a:solidFill>
              </a:rPr>
              <a:t>)</a:t>
            </a:r>
            <a:endParaRPr lang="en-GB" b="1" dirty="0">
              <a:solidFill>
                <a:srgbClr val="034EA2"/>
              </a:solidFill>
            </a:endParaRPr>
          </a:p>
          <a:p>
            <a:r>
              <a:rPr lang="uk-UA" b="1" dirty="0" smtClean="0">
                <a:solidFill>
                  <a:srgbClr val="034EA2"/>
                </a:solidFill>
              </a:rPr>
              <a:t>Сусідські спори</a:t>
            </a:r>
            <a:r>
              <a:rPr lang="en-GB" b="1" dirty="0">
                <a:solidFill>
                  <a:srgbClr val="034EA2"/>
                </a:solidFill>
              </a:rPr>
              <a:t>		</a:t>
            </a:r>
            <a:r>
              <a:rPr lang="uk-UA" b="1" dirty="0" smtClean="0">
                <a:solidFill>
                  <a:srgbClr val="034EA2"/>
                </a:solidFill>
              </a:rPr>
              <a:t>	</a:t>
            </a:r>
            <a:r>
              <a:rPr lang="en-GB" b="1" dirty="0" smtClean="0">
                <a:solidFill>
                  <a:srgbClr val="034EA2"/>
                </a:solidFill>
              </a:rPr>
              <a:t>-</a:t>
            </a:r>
            <a:r>
              <a:rPr lang="en-GB" b="1" dirty="0">
                <a:solidFill>
                  <a:srgbClr val="034EA2"/>
                </a:solidFill>
              </a:rPr>
              <a:t>	  7% </a:t>
            </a:r>
            <a:r>
              <a:rPr lang="en-GB" b="1" dirty="0" smtClean="0">
                <a:solidFill>
                  <a:srgbClr val="034EA2"/>
                </a:solidFill>
              </a:rPr>
              <a:t>(</a:t>
            </a:r>
            <a:r>
              <a:rPr lang="uk-UA" b="1" dirty="0">
                <a:solidFill>
                  <a:srgbClr val="034EA2"/>
                </a:solidFill>
              </a:rPr>
              <a:t>у середньому</a:t>
            </a:r>
            <a:r>
              <a:rPr lang="en-GB" b="1" dirty="0" smtClean="0">
                <a:solidFill>
                  <a:srgbClr val="034EA2"/>
                </a:solidFill>
              </a:rPr>
              <a:t> </a:t>
            </a:r>
            <a:r>
              <a:rPr lang="en-GB" b="1" dirty="0">
                <a:solidFill>
                  <a:srgbClr val="034EA2"/>
                </a:solidFill>
              </a:rPr>
              <a:t>7 </a:t>
            </a:r>
            <a:r>
              <a:rPr lang="uk-UA" b="1" dirty="0">
                <a:solidFill>
                  <a:srgbClr val="034EA2"/>
                </a:solidFill>
              </a:rPr>
              <a:t>годин</a:t>
            </a:r>
            <a:r>
              <a:rPr lang="en-GB" b="1" dirty="0" smtClean="0">
                <a:solidFill>
                  <a:srgbClr val="034EA2"/>
                </a:solidFill>
              </a:rPr>
              <a:t>)</a:t>
            </a:r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88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038" y="487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34EA2"/>
                </a:solidFill>
              </a:rPr>
              <a:t>Статистика по Нідерландах  за </a:t>
            </a:r>
            <a:r>
              <a:rPr lang="en-GB" b="1" dirty="0" smtClean="0">
                <a:solidFill>
                  <a:srgbClr val="034EA2"/>
                </a:solidFill>
              </a:rPr>
              <a:t>2019 </a:t>
            </a:r>
            <a:r>
              <a:rPr lang="uk-UA" b="1" dirty="0" smtClean="0">
                <a:solidFill>
                  <a:srgbClr val="034EA2"/>
                </a:solidFill>
              </a:rPr>
              <a:t>рік – продовження</a:t>
            </a:r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 smtClean="0">
                <a:solidFill>
                  <a:srgbClr val="034EA2"/>
                </a:solidFill>
              </a:rPr>
              <a:t>Направлення на медіацію</a:t>
            </a:r>
            <a:r>
              <a:rPr lang="en-GB" b="1" dirty="0" smtClean="0">
                <a:solidFill>
                  <a:srgbClr val="034EA2"/>
                </a:solidFill>
              </a:rPr>
              <a:t>:</a:t>
            </a:r>
            <a:endParaRPr lang="en-GB" b="1" dirty="0">
              <a:solidFill>
                <a:srgbClr val="034EA2"/>
              </a:solidFill>
            </a:endParaRPr>
          </a:p>
          <a:p>
            <a:pPr lvl="1"/>
            <a:r>
              <a:rPr lang="uk-UA" b="1" dirty="0" smtClean="0">
                <a:solidFill>
                  <a:srgbClr val="034EA2"/>
                </a:solidFill>
              </a:rPr>
              <a:t>Суддями</a:t>
            </a:r>
            <a:r>
              <a:rPr lang="en-GB" b="1" dirty="0">
                <a:solidFill>
                  <a:srgbClr val="034EA2"/>
                </a:solidFill>
              </a:rPr>
              <a:t>	</a:t>
            </a:r>
            <a:r>
              <a:rPr lang="uk-UA" b="1" dirty="0" smtClean="0">
                <a:solidFill>
                  <a:srgbClr val="034EA2"/>
                </a:solidFill>
              </a:rPr>
              <a:t>	</a:t>
            </a:r>
            <a:r>
              <a:rPr lang="en-GB" b="1" dirty="0" smtClean="0">
                <a:solidFill>
                  <a:srgbClr val="034EA2"/>
                </a:solidFill>
              </a:rPr>
              <a:t>-</a:t>
            </a:r>
            <a:r>
              <a:rPr lang="en-GB" b="1" dirty="0">
                <a:solidFill>
                  <a:srgbClr val="034EA2"/>
                </a:solidFill>
              </a:rPr>
              <a:t>	23%</a:t>
            </a:r>
          </a:p>
          <a:p>
            <a:pPr lvl="1"/>
            <a:r>
              <a:rPr lang="uk-UA" b="1" dirty="0" smtClean="0">
                <a:solidFill>
                  <a:srgbClr val="034EA2"/>
                </a:solidFill>
              </a:rPr>
              <a:t>Адвокатами</a:t>
            </a:r>
            <a:r>
              <a:rPr lang="en-GB" b="1" dirty="0">
                <a:solidFill>
                  <a:srgbClr val="034EA2"/>
                </a:solidFill>
              </a:rPr>
              <a:t>	</a:t>
            </a:r>
            <a:r>
              <a:rPr lang="uk-UA" b="1" dirty="0" smtClean="0">
                <a:solidFill>
                  <a:srgbClr val="034EA2"/>
                </a:solidFill>
              </a:rPr>
              <a:t>	</a:t>
            </a:r>
            <a:r>
              <a:rPr lang="en-GB" b="1" dirty="0" smtClean="0">
                <a:solidFill>
                  <a:srgbClr val="034EA2"/>
                </a:solidFill>
              </a:rPr>
              <a:t>-</a:t>
            </a:r>
            <a:r>
              <a:rPr lang="en-GB" b="1" dirty="0">
                <a:solidFill>
                  <a:srgbClr val="034EA2"/>
                </a:solidFill>
              </a:rPr>
              <a:t>	29%</a:t>
            </a:r>
          </a:p>
          <a:p>
            <a:r>
              <a:rPr lang="uk-UA" b="1" dirty="0" smtClean="0">
                <a:solidFill>
                  <a:srgbClr val="034EA2"/>
                </a:solidFill>
              </a:rPr>
              <a:t>Обізнаність про існування медіації</a:t>
            </a:r>
            <a:endParaRPr lang="en-GB" b="1" dirty="0">
              <a:solidFill>
                <a:srgbClr val="034EA2"/>
              </a:solidFill>
            </a:endParaRPr>
          </a:p>
          <a:p>
            <a:pPr lvl="1"/>
            <a:r>
              <a:rPr lang="uk-UA" b="1" dirty="0" smtClean="0">
                <a:solidFill>
                  <a:srgbClr val="034EA2"/>
                </a:solidFill>
              </a:rPr>
              <a:t>Добре обізнані</a:t>
            </a:r>
            <a:r>
              <a:rPr lang="en-GB" b="1" dirty="0">
                <a:solidFill>
                  <a:srgbClr val="034EA2"/>
                </a:solidFill>
              </a:rPr>
              <a:t>	</a:t>
            </a:r>
            <a:r>
              <a:rPr lang="uk-UA" b="1" dirty="0" smtClean="0">
                <a:solidFill>
                  <a:srgbClr val="034EA2"/>
                </a:solidFill>
              </a:rPr>
              <a:t>	</a:t>
            </a:r>
            <a:r>
              <a:rPr lang="en-GB" b="1" dirty="0" smtClean="0">
                <a:solidFill>
                  <a:srgbClr val="034EA2"/>
                </a:solidFill>
              </a:rPr>
              <a:t>-</a:t>
            </a:r>
            <a:r>
              <a:rPr lang="en-GB" b="1" dirty="0">
                <a:solidFill>
                  <a:srgbClr val="034EA2"/>
                </a:solidFill>
              </a:rPr>
              <a:t>	14%</a:t>
            </a:r>
          </a:p>
          <a:p>
            <a:pPr lvl="1"/>
            <a:r>
              <a:rPr lang="uk-UA" b="1" dirty="0" smtClean="0">
                <a:solidFill>
                  <a:srgbClr val="034EA2"/>
                </a:solidFill>
              </a:rPr>
              <a:t>Достатньо обізнані</a:t>
            </a:r>
            <a:r>
              <a:rPr lang="en-GB" b="1" dirty="0">
                <a:solidFill>
                  <a:srgbClr val="034EA2"/>
                </a:solidFill>
              </a:rPr>
              <a:t>	-	31%</a:t>
            </a:r>
          </a:p>
          <a:p>
            <a:pPr lvl="1"/>
            <a:r>
              <a:rPr lang="uk-UA" b="1" dirty="0" smtClean="0">
                <a:solidFill>
                  <a:srgbClr val="034EA2"/>
                </a:solidFill>
              </a:rPr>
              <a:t>Чули про неї</a:t>
            </a:r>
            <a:r>
              <a:rPr lang="en-GB" b="1" dirty="0">
                <a:solidFill>
                  <a:srgbClr val="034EA2"/>
                </a:solidFill>
              </a:rPr>
              <a:t>		-	30%</a:t>
            </a:r>
          </a:p>
          <a:p>
            <a:r>
              <a:rPr lang="uk-UA" b="1" dirty="0" smtClean="0">
                <a:solidFill>
                  <a:srgbClr val="034EA2"/>
                </a:solidFill>
              </a:rPr>
              <a:t>Задоволеність медіацією</a:t>
            </a:r>
            <a:endParaRPr lang="en-GB" b="1" dirty="0">
              <a:solidFill>
                <a:srgbClr val="034EA2"/>
              </a:solidFill>
            </a:endParaRPr>
          </a:p>
          <a:p>
            <a:pPr lvl="1"/>
            <a:r>
              <a:rPr lang="uk-UA" b="1" dirty="0" smtClean="0">
                <a:solidFill>
                  <a:srgbClr val="034EA2"/>
                </a:solidFill>
              </a:rPr>
              <a:t>У цілому задоволені</a:t>
            </a:r>
            <a:r>
              <a:rPr lang="en-GB" b="1" dirty="0" smtClean="0">
                <a:solidFill>
                  <a:srgbClr val="034EA2"/>
                </a:solidFill>
              </a:rPr>
              <a:t> </a:t>
            </a:r>
            <a:r>
              <a:rPr lang="en-GB" b="1" dirty="0">
                <a:solidFill>
                  <a:srgbClr val="034EA2"/>
                </a:solidFill>
              </a:rPr>
              <a:t>	</a:t>
            </a:r>
            <a:r>
              <a:rPr lang="en-GB" b="1" dirty="0" smtClean="0">
                <a:solidFill>
                  <a:srgbClr val="034EA2"/>
                </a:solidFill>
              </a:rPr>
              <a:t>-</a:t>
            </a:r>
            <a:r>
              <a:rPr lang="en-GB" b="1" dirty="0">
                <a:solidFill>
                  <a:srgbClr val="034EA2"/>
                </a:solidFill>
              </a:rPr>
              <a:t>	44%</a:t>
            </a:r>
          </a:p>
          <a:p>
            <a:pPr lvl="1"/>
            <a:r>
              <a:rPr lang="uk-UA" b="1" dirty="0" smtClean="0">
                <a:solidFill>
                  <a:srgbClr val="034EA2"/>
                </a:solidFill>
              </a:rPr>
              <a:t>Задоволені		</a:t>
            </a:r>
            <a:r>
              <a:rPr lang="en-GB" b="1" dirty="0" smtClean="0">
                <a:solidFill>
                  <a:srgbClr val="034EA2"/>
                </a:solidFill>
              </a:rPr>
              <a:t>- </a:t>
            </a:r>
            <a:r>
              <a:rPr lang="en-GB" b="1" dirty="0">
                <a:solidFill>
                  <a:srgbClr val="034EA2"/>
                </a:solidFill>
              </a:rPr>
              <a:t>	25%</a:t>
            </a:r>
          </a:p>
          <a:p>
            <a:pPr lvl="1"/>
            <a:r>
              <a:rPr lang="uk-UA" b="1" dirty="0" smtClean="0">
                <a:solidFill>
                  <a:srgbClr val="034EA2"/>
                </a:solidFill>
              </a:rPr>
              <a:t>Дуже </a:t>
            </a:r>
            <a:r>
              <a:rPr lang="uk-UA" b="1" dirty="0" smtClean="0">
                <a:solidFill>
                  <a:srgbClr val="034EA2"/>
                </a:solidFill>
              </a:rPr>
              <a:t>задоволені  </a:t>
            </a:r>
            <a:r>
              <a:rPr lang="uk-UA" b="1" dirty="0" smtClean="0">
                <a:solidFill>
                  <a:srgbClr val="034EA2"/>
                </a:solidFill>
              </a:rPr>
              <a:t>	</a:t>
            </a:r>
            <a:r>
              <a:rPr lang="en-GB" b="1" dirty="0" smtClean="0">
                <a:solidFill>
                  <a:srgbClr val="034EA2"/>
                </a:solidFill>
              </a:rPr>
              <a:t>-</a:t>
            </a:r>
            <a:r>
              <a:rPr lang="en-GB" b="1" dirty="0">
                <a:solidFill>
                  <a:srgbClr val="034EA2"/>
                </a:solidFill>
              </a:rPr>
              <a:t>	13%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69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038" y="487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34EA2"/>
                </a:solidFill>
              </a:rPr>
              <a:t>Результати у</a:t>
            </a:r>
            <a:r>
              <a:rPr lang="en-GB" b="1" dirty="0" smtClean="0">
                <a:solidFill>
                  <a:srgbClr val="034EA2"/>
                </a:solidFill>
              </a:rPr>
              <a:t> 2019</a:t>
            </a:r>
            <a:r>
              <a:rPr lang="uk-UA" b="1" dirty="0" smtClean="0">
                <a:solidFill>
                  <a:srgbClr val="034EA2"/>
                </a:solidFill>
              </a:rPr>
              <a:t> році</a:t>
            </a:r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034EA2"/>
                </a:solidFill>
              </a:rPr>
              <a:t>Повністю або частково успішні</a:t>
            </a:r>
            <a:r>
              <a:rPr lang="en-GB" b="1" dirty="0" smtClean="0">
                <a:solidFill>
                  <a:srgbClr val="034EA2"/>
                </a:solidFill>
              </a:rPr>
              <a:t>: </a:t>
            </a:r>
            <a:endParaRPr lang="en-GB" b="1" dirty="0">
              <a:solidFill>
                <a:srgbClr val="034EA2"/>
              </a:solidFill>
            </a:endParaRPr>
          </a:p>
          <a:p>
            <a:r>
              <a:rPr lang="uk-UA" b="1" dirty="0" smtClean="0">
                <a:solidFill>
                  <a:srgbClr val="034EA2"/>
                </a:solidFill>
              </a:rPr>
              <a:t>Сімейні право</a:t>
            </a:r>
            <a:r>
              <a:rPr lang="en-GB" b="1" dirty="0">
                <a:solidFill>
                  <a:srgbClr val="034EA2"/>
                </a:solidFill>
              </a:rPr>
              <a:t>		</a:t>
            </a:r>
            <a:r>
              <a:rPr lang="uk-UA" b="1" dirty="0" smtClean="0">
                <a:solidFill>
                  <a:srgbClr val="034EA2"/>
                </a:solidFill>
              </a:rPr>
              <a:t>	</a:t>
            </a:r>
            <a:r>
              <a:rPr lang="en-GB" b="1" dirty="0" smtClean="0">
                <a:solidFill>
                  <a:srgbClr val="034EA2"/>
                </a:solidFill>
              </a:rPr>
              <a:t>-</a:t>
            </a:r>
            <a:r>
              <a:rPr lang="en-GB" b="1" dirty="0">
                <a:solidFill>
                  <a:srgbClr val="034EA2"/>
                </a:solidFill>
              </a:rPr>
              <a:t>	  65%</a:t>
            </a:r>
          </a:p>
          <a:p>
            <a:r>
              <a:rPr lang="uk-UA" b="1" dirty="0" smtClean="0">
                <a:solidFill>
                  <a:srgbClr val="034EA2"/>
                </a:solidFill>
              </a:rPr>
              <a:t>Трудові право</a:t>
            </a:r>
            <a:r>
              <a:rPr lang="en-GB" b="1" dirty="0">
                <a:solidFill>
                  <a:srgbClr val="034EA2"/>
                </a:solidFill>
              </a:rPr>
              <a:t>		</a:t>
            </a:r>
            <a:r>
              <a:rPr lang="uk-UA" b="1" dirty="0" smtClean="0">
                <a:solidFill>
                  <a:srgbClr val="034EA2"/>
                </a:solidFill>
              </a:rPr>
              <a:t>	</a:t>
            </a:r>
            <a:r>
              <a:rPr lang="en-GB" b="1" dirty="0" smtClean="0">
                <a:solidFill>
                  <a:srgbClr val="034EA2"/>
                </a:solidFill>
              </a:rPr>
              <a:t>-</a:t>
            </a:r>
            <a:r>
              <a:rPr lang="en-GB" b="1" dirty="0">
                <a:solidFill>
                  <a:srgbClr val="034EA2"/>
                </a:solidFill>
              </a:rPr>
              <a:t>	  73%</a:t>
            </a:r>
          </a:p>
          <a:p>
            <a:r>
              <a:rPr lang="uk-UA" b="1" dirty="0" smtClean="0">
                <a:solidFill>
                  <a:srgbClr val="034EA2"/>
                </a:solidFill>
              </a:rPr>
              <a:t>Адміністративне право</a:t>
            </a:r>
            <a:r>
              <a:rPr lang="en-GB" b="1" dirty="0">
                <a:solidFill>
                  <a:srgbClr val="034EA2"/>
                </a:solidFill>
              </a:rPr>
              <a:t>	-	  79%</a:t>
            </a:r>
          </a:p>
          <a:p>
            <a:r>
              <a:rPr lang="uk-UA" b="1" dirty="0" smtClean="0">
                <a:solidFill>
                  <a:srgbClr val="034EA2"/>
                </a:solidFill>
              </a:rPr>
              <a:t>Спори між сусідами</a:t>
            </a:r>
            <a:r>
              <a:rPr lang="en-GB" b="1" dirty="0" smtClean="0">
                <a:solidFill>
                  <a:srgbClr val="034EA2"/>
                </a:solidFill>
              </a:rPr>
              <a:t> </a:t>
            </a:r>
            <a:r>
              <a:rPr lang="en-GB" b="1" dirty="0">
                <a:solidFill>
                  <a:srgbClr val="034EA2"/>
                </a:solidFill>
              </a:rPr>
              <a:t>		-	  74%</a:t>
            </a:r>
          </a:p>
          <a:p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04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038" y="487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34EA2"/>
                </a:solidFill>
              </a:rPr>
              <a:t>Відносно малий відсоток справ</a:t>
            </a:r>
            <a:r>
              <a:rPr lang="en-GB" b="1" dirty="0" smtClean="0">
                <a:solidFill>
                  <a:srgbClr val="034EA2"/>
                </a:solidFill>
              </a:rPr>
              <a:t>?</a:t>
            </a:r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34EA2"/>
                </a:solidFill>
              </a:rPr>
              <a:t>Абсолютна </a:t>
            </a:r>
            <a:r>
              <a:rPr lang="ru-RU" b="1" dirty="0" err="1">
                <a:solidFill>
                  <a:srgbClr val="034EA2"/>
                </a:solidFill>
              </a:rPr>
              <a:t>кількість</a:t>
            </a:r>
            <a:r>
              <a:rPr lang="ru-RU" b="1" dirty="0">
                <a:solidFill>
                  <a:srgbClr val="034EA2"/>
                </a:solidFill>
              </a:rPr>
              <a:t> </a:t>
            </a:r>
            <a:r>
              <a:rPr lang="ru-RU" b="1" dirty="0" err="1">
                <a:solidFill>
                  <a:srgbClr val="034EA2"/>
                </a:solidFill>
              </a:rPr>
              <a:t>медіацій</a:t>
            </a:r>
            <a:r>
              <a:rPr lang="ru-RU" b="1" dirty="0">
                <a:solidFill>
                  <a:srgbClr val="034EA2"/>
                </a:solidFill>
              </a:rPr>
              <a:t> не </a:t>
            </a:r>
            <a:r>
              <a:rPr lang="ru-RU" b="1" dirty="0" err="1">
                <a:solidFill>
                  <a:srgbClr val="034EA2"/>
                </a:solidFill>
              </a:rPr>
              <a:t>дуже</a:t>
            </a:r>
            <a:r>
              <a:rPr lang="ru-RU" b="1" dirty="0">
                <a:solidFill>
                  <a:srgbClr val="034EA2"/>
                </a:solidFill>
              </a:rPr>
              <a:t> </a:t>
            </a:r>
            <a:r>
              <a:rPr lang="ru-RU" b="1" dirty="0" err="1">
                <a:solidFill>
                  <a:srgbClr val="034EA2"/>
                </a:solidFill>
              </a:rPr>
              <a:t>висока</a:t>
            </a:r>
            <a:r>
              <a:rPr lang="ru-RU" b="1" dirty="0">
                <a:solidFill>
                  <a:srgbClr val="034EA2"/>
                </a:solidFill>
              </a:rPr>
              <a:t> </a:t>
            </a:r>
            <a:r>
              <a:rPr lang="ru-RU" b="1" dirty="0" smtClean="0">
                <a:solidFill>
                  <a:srgbClr val="034EA2"/>
                </a:solidFill>
              </a:rPr>
              <a:t>– </a:t>
            </a:r>
            <a:r>
              <a:rPr lang="ru-RU" b="1" dirty="0" err="1" smtClean="0">
                <a:solidFill>
                  <a:srgbClr val="034EA2"/>
                </a:solidFill>
              </a:rPr>
              <a:t>близько</a:t>
            </a:r>
            <a:r>
              <a:rPr lang="ru-RU" b="1" dirty="0" smtClean="0">
                <a:solidFill>
                  <a:srgbClr val="034EA2"/>
                </a:solidFill>
              </a:rPr>
              <a:t> </a:t>
            </a:r>
            <a:r>
              <a:rPr lang="ru-RU" b="1" dirty="0">
                <a:solidFill>
                  <a:srgbClr val="034EA2"/>
                </a:solidFill>
              </a:rPr>
              <a:t>5% </a:t>
            </a:r>
            <a:r>
              <a:rPr lang="ru-RU" b="1" dirty="0" err="1" smtClean="0">
                <a:solidFill>
                  <a:srgbClr val="034EA2"/>
                </a:solidFill>
              </a:rPr>
              <a:t>спірних</a:t>
            </a:r>
            <a:r>
              <a:rPr lang="ru-RU" b="1" dirty="0" smtClean="0">
                <a:solidFill>
                  <a:srgbClr val="034EA2"/>
                </a:solidFill>
              </a:rPr>
              <a:t> </a:t>
            </a:r>
            <a:r>
              <a:rPr lang="ru-RU" b="1" dirty="0" err="1" smtClean="0">
                <a:solidFill>
                  <a:srgbClr val="034EA2"/>
                </a:solidFill>
              </a:rPr>
              <a:t>судових</a:t>
            </a:r>
            <a:r>
              <a:rPr lang="ru-RU" b="1" dirty="0" smtClean="0">
                <a:solidFill>
                  <a:srgbClr val="034EA2"/>
                </a:solidFill>
              </a:rPr>
              <a:t> справ</a:t>
            </a:r>
            <a:endParaRPr lang="en-GB" b="1" dirty="0">
              <a:solidFill>
                <a:srgbClr val="034EA2"/>
              </a:solidFill>
            </a:endParaRPr>
          </a:p>
          <a:p>
            <a:endParaRPr lang="en-GB" b="1" dirty="0">
              <a:solidFill>
                <a:srgbClr val="034EA2"/>
              </a:solidFill>
            </a:endParaRPr>
          </a:p>
          <a:p>
            <a:r>
              <a:rPr lang="ru-RU" b="1" dirty="0" err="1" smtClean="0">
                <a:solidFill>
                  <a:srgbClr val="034EA2"/>
                </a:solidFill>
              </a:rPr>
              <a:t>Більше</a:t>
            </a:r>
            <a:r>
              <a:rPr lang="ru-RU" b="1" dirty="0" smtClean="0">
                <a:solidFill>
                  <a:srgbClr val="034EA2"/>
                </a:solidFill>
              </a:rPr>
              <a:t> того: не </a:t>
            </a:r>
            <a:r>
              <a:rPr lang="ru-RU" b="1" dirty="0" err="1" smtClean="0">
                <a:solidFill>
                  <a:srgbClr val="034EA2"/>
                </a:solidFill>
              </a:rPr>
              <a:t>можливо</a:t>
            </a:r>
            <a:r>
              <a:rPr lang="ru-RU" b="1" dirty="0" smtClean="0">
                <a:solidFill>
                  <a:srgbClr val="034EA2"/>
                </a:solidFill>
              </a:rPr>
              <a:t> </a:t>
            </a:r>
            <a:r>
              <a:rPr lang="ru-RU" b="1" dirty="0" err="1">
                <a:solidFill>
                  <a:srgbClr val="034EA2"/>
                </a:solidFill>
              </a:rPr>
              <a:t>виміряти</a:t>
            </a:r>
            <a:r>
              <a:rPr lang="ru-RU" b="1" dirty="0">
                <a:solidFill>
                  <a:srgbClr val="034EA2"/>
                </a:solidFill>
              </a:rPr>
              <a:t>, </a:t>
            </a:r>
            <a:r>
              <a:rPr lang="ru-RU" b="1" dirty="0" err="1" smtClean="0">
                <a:solidFill>
                  <a:srgbClr val="034EA2"/>
                </a:solidFill>
              </a:rPr>
              <a:t>чому</a:t>
            </a:r>
            <a:r>
              <a:rPr lang="ru-RU" b="1" dirty="0" smtClean="0">
                <a:solidFill>
                  <a:srgbClr val="034EA2"/>
                </a:solidFill>
              </a:rPr>
              <a:t> </a:t>
            </a:r>
            <a:r>
              <a:rPr lang="ru-RU" b="1" dirty="0" err="1">
                <a:solidFill>
                  <a:srgbClr val="034EA2"/>
                </a:solidFill>
              </a:rPr>
              <a:t>медіація</a:t>
            </a:r>
            <a:r>
              <a:rPr lang="ru-RU" b="1" dirty="0">
                <a:solidFill>
                  <a:srgbClr val="034EA2"/>
                </a:solidFill>
              </a:rPr>
              <a:t> </a:t>
            </a:r>
            <a:r>
              <a:rPr lang="ru-RU" b="1" dirty="0" err="1" smtClean="0">
                <a:solidFill>
                  <a:srgbClr val="034EA2"/>
                </a:solidFill>
              </a:rPr>
              <a:t>дозволяє</a:t>
            </a:r>
            <a:r>
              <a:rPr lang="ru-RU" b="1" dirty="0" smtClean="0">
                <a:solidFill>
                  <a:srgbClr val="034EA2"/>
                </a:solidFill>
              </a:rPr>
              <a:t> </a:t>
            </a:r>
            <a:r>
              <a:rPr lang="ru-RU" b="1" dirty="0" err="1" smtClean="0">
                <a:solidFill>
                  <a:srgbClr val="034EA2"/>
                </a:solidFill>
              </a:rPr>
              <a:t>запобігти</a:t>
            </a:r>
            <a:r>
              <a:rPr lang="ru-RU" b="1" dirty="0" smtClean="0">
                <a:solidFill>
                  <a:srgbClr val="034EA2"/>
                </a:solidFill>
              </a:rPr>
              <a:t> </a:t>
            </a:r>
            <a:r>
              <a:rPr lang="ru-RU" b="1" dirty="0">
                <a:solidFill>
                  <a:srgbClr val="034EA2"/>
                </a:solidFill>
              </a:rPr>
              <a:t>у </a:t>
            </a:r>
            <a:r>
              <a:rPr lang="ru-RU" b="1" dirty="0" smtClean="0">
                <a:solidFill>
                  <a:srgbClr val="034EA2"/>
                </a:solidFill>
              </a:rPr>
              <a:t>рамках спору</a:t>
            </a:r>
            <a:endParaRPr lang="en-GB" b="1" dirty="0">
              <a:solidFill>
                <a:srgbClr val="034EA2"/>
              </a:solidFill>
            </a:endParaRPr>
          </a:p>
          <a:p>
            <a:r>
              <a:rPr lang="uk-UA" b="1" dirty="0" smtClean="0">
                <a:solidFill>
                  <a:srgbClr val="034EA2"/>
                </a:solidFill>
              </a:rPr>
              <a:t>Але навіть якщо</a:t>
            </a:r>
            <a:r>
              <a:rPr lang="en-GB" b="1" dirty="0" smtClean="0">
                <a:solidFill>
                  <a:srgbClr val="034EA2"/>
                </a:solidFill>
              </a:rPr>
              <a:t> </a:t>
            </a:r>
            <a:r>
              <a:rPr lang="en-GB" b="1" dirty="0">
                <a:solidFill>
                  <a:srgbClr val="034EA2"/>
                </a:solidFill>
              </a:rPr>
              <a:t>5% </a:t>
            </a:r>
            <a:r>
              <a:rPr lang="uk-UA" b="1" dirty="0" smtClean="0">
                <a:solidFill>
                  <a:srgbClr val="034EA2"/>
                </a:solidFill>
              </a:rPr>
              <a:t>людей, залучених у спори, залишаються задоволеними, це чимало</a:t>
            </a:r>
            <a:r>
              <a:rPr lang="en-GB" b="1" dirty="0" smtClean="0">
                <a:solidFill>
                  <a:srgbClr val="034EA2"/>
                </a:solidFill>
              </a:rPr>
              <a:t>  </a:t>
            </a:r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01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038" y="487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34EA2"/>
                </a:solidFill>
              </a:rPr>
              <a:t>Отримані уроки</a:t>
            </a:r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 smtClean="0">
                <a:solidFill>
                  <a:srgbClr val="034EA2"/>
                </a:solidFill>
              </a:rPr>
              <a:t>Надважливою є популяризація медіації судами та суддями</a:t>
            </a:r>
            <a:endParaRPr lang="en-US" b="1" dirty="0">
              <a:solidFill>
                <a:srgbClr val="034EA2"/>
              </a:solidFill>
            </a:endParaRPr>
          </a:p>
          <a:p>
            <a:r>
              <a:rPr lang="uk-UA" b="1" dirty="0" smtClean="0">
                <a:solidFill>
                  <a:srgbClr val="034EA2"/>
                </a:solidFill>
              </a:rPr>
              <a:t>Судді почнуть пропонувати медіацію лише за наявності підтримки голови суду</a:t>
            </a:r>
            <a:r>
              <a:rPr lang="en-US" b="1" dirty="0" smtClean="0">
                <a:solidFill>
                  <a:srgbClr val="034EA2"/>
                </a:solidFill>
              </a:rPr>
              <a:t> </a:t>
            </a:r>
            <a:endParaRPr lang="en-US" b="1" dirty="0">
              <a:solidFill>
                <a:srgbClr val="034EA2"/>
              </a:solidFill>
            </a:endParaRPr>
          </a:p>
          <a:p>
            <a:r>
              <a:rPr lang="uk-UA" b="1" dirty="0" smtClean="0">
                <a:solidFill>
                  <a:srgbClr val="034EA2"/>
                </a:solidFill>
              </a:rPr>
              <a:t>Підвищення культури медіації в суспільстві</a:t>
            </a:r>
            <a:r>
              <a:rPr lang="en-US" b="1" dirty="0" smtClean="0">
                <a:solidFill>
                  <a:srgbClr val="034EA2"/>
                </a:solidFill>
              </a:rPr>
              <a:t> </a:t>
            </a:r>
            <a:r>
              <a:rPr lang="en-US" b="1" dirty="0">
                <a:solidFill>
                  <a:srgbClr val="034EA2"/>
                </a:solidFill>
              </a:rPr>
              <a:t>– </a:t>
            </a:r>
            <a:r>
              <a:rPr lang="uk-UA" b="1" dirty="0" smtClean="0">
                <a:solidFill>
                  <a:srgbClr val="034EA2"/>
                </a:solidFill>
              </a:rPr>
              <a:t>більша тенденція до медіації та врегулювання, відмова від підходу з переможцям та переможеними</a:t>
            </a:r>
            <a:endParaRPr lang="en-US" b="1" dirty="0">
              <a:solidFill>
                <a:srgbClr val="034EA2"/>
              </a:solidFill>
            </a:endParaRPr>
          </a:p>
          <a:p>
            <a:r>
              <a:rPr lang="uk-UA" b="1" dirty="0" smtClean="0">
                <a:solidFill>
                  <a:srgbClr val="034EA2"/>
                </a:solidFill>
              </a:rPr>
              <a:t>Сприяють медіації</a:t>
            </a:r>
            <a:r>
              <a:rPr lang="en-US" b="1" dirty="0" smtClean="0">
                <a:solidFill>
                  <a:srgbClr val="034EA2"/>
                </a:solidFill>
              </a:rPr>
              <a:t> </a:t>
            </a:r>
            <a:r>
              <a:rPr lang="en-US" b="1" dirty="0">
                <a:solidFill>
                  <a:srgbClr val="034EA2"/>
                </a:solidFill>
              </a:rPr>
              <a:t>– </a:t>
            </a:r>
          </a:p>
          <a:p>
            <a:pPr lvl="1"/>
            <a:r>
              <a:rPr lang="uk-UA" b="1" dirty="0" smtClean="0">
                <a:solidFill>
                  <a:srgbClr val="034EA2"/>
                </a:solidFill>
              </a:rPr>
              <a:t>суди</a:t>
            </a:r>
            <a:r>
              <a:rPr lang="en-US" b="1" dirty="0" smtClean="0">
                <a:solidFill>
                  <a:srgbClr val="034EA2"/>
                </a:solidFill>
              </a:rPr>
              <a:t> </a:t>
            </a:r>
            <a:endParaRPr lang="en-US" b="1" dirty="0">
              <a:solidFill>
                <a:srgbClr val="034EA2"/>
              </a:solidFill>
            </a:endParaRPr>
          </a:p>
          <a:p>
            <a:pPr lvl="1"/>
            <a:r>
              <a:rPr lang="uk-UA" b="1" dirty="0" smtClean="0">
                <a:solidFill>
                  <a:srgbClr val="034EA2"/>
                </a:solidFill>
              </a:rPr>
              <a:t>БПД</a:t>
            </a:r>
            <a:r>
              <a:rPr lang="en-US" b="1" dirty="0" smtClean="0">
                <a:solidFill>
                  <a:srgbClr val="034EA2"/>
                </a:solidFill>
              </a:rPr>
              <a:t> </a:t>
            </a:r>
            <a:endParaRPr lang="en-US" b="1" dirty="0">
              <a:solidFill>
                <a:srgbClr val="034EA2"/>
              </a:solidFill>
            </a:endParaRPr>
          </a:p>
          <a:p>
            <a:pPr lvl="1"/>
            <a:r>
              <a:rPr lang="uk-UA" b="1" dirty="0">
                <a:solidFill>
                  <a:srgbClr val="034EA2"/>
                </a:solidFill>
              </a:rPr>
              <a:t>н</a:t>
            </a:r>
            <a:r>
              <a:rPr lang="uk-UA" b="1" dirty="0" smtClean="0">
                <a:solidFill>
                  <a:srgbClr val="034EA2"/>
                </a:solidFill>
              </a:rPr>
              <a:t>адання послуг на місцевому/</a:t>
            </a:r>
            <a:r>
              <a:rPr lang="uk-UA" b="1" dirty="0" err="1" smtClean="0">
                <a:solidFill>
                  <a:srgbClr val="034EA2"/>
                </a:solidFill>
              </a:rPr>
              <a:t>муніціпальному</a:t>
            </a:r>
            <a:r>
              <a:rPr lang="uk-UA" b="1" dirty="0" smtClean="0">
                <a:solidFill>
                  <a:srgbClr val="034EA2"/>
                </a:solidFill>
              </a:rPr>
              <a:t> рівні </a:t>
            </a:r>
            <a:r>
              <a:rPr lang="en-US" b="1" dirty="0" smtClean="0">
                <a:solidFill>
                  <a:srgbClr val="034EA2"/>
                </a:solidFill>
              </a:rPr>
              <a:t>(</a:t>
            </a:r>
            <a:r>
              <a:rPr lang="uk-UA" b="1" dirty="0" smtClean="0">
                <a:solidFill>
                  <a:srgbClr val="034EA2"/>
                </a:solidFill>
              </a:rPr>
              <a:t>конфлікти між сусідами</a:t>
            </a:r>
            <a:r>
              <a:rPr lang="en-US" b="1" dirty="0" smtClean="0">
                <a:solidFill>
                  <a:srgbClr val="034EA2"/>
                </a:solidFill>
              </a:rPr>
              <a:t>) </a:t>
            </a:r>
            <a:endParaRPr lang="en-US" b="1" dirty="0">
              <a:solidFill>
                <a:srgbClr val="034EA2"/>
              </a:solidFill>
            </a:endParaRPr>
          </a:p>
          <a:p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58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038" y="487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34EA2"/>
                </a:solidFill>
              </a:rPr>
              <a:t>Шлях уперед</a:t>
            </a:r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34EA2"/>
                </a:solidFill>
              </a:rPr>
              <a:t>Закон </a:t>
            </a:r>
            <a:r>
              <a:rPr lang="ru-RU" b="1" dirty="0" err="1" smtClean="0">
                <a:solidFill>
                  <a:srgbClr val="034EA2"/>
                </a:solidFill>
              </a:rPr>
              <a:t>існує</a:t>
            </a:r>
            <a:r>
              <a:rPr lang="ru-RU" b="1" dirty="0" smtClean="0">
                <a:solidFill>
                  <a:srgbClr val="034EA2"/>
                </a:solidFill>
              </a:rPr>
              <a:t> для </a:t>
            </a:r>
            <a:r>
              <a:rPr lang="ru-RU" b="1" dirty="0" err="1" smtClean="0">
                <a:solidFill>
                  <a:srgbClr val="034EA2"/>
                </a:solidFill>
              </a:rPr>
              <a:t>забезпеченняя</a:t>
            </a:r>
            <a:r>
              <a:rPr lang="ru-RU" b="1" dirty="0" smtClean="0">
                <a:solidFill>
                  <a:srgbClr val="034EA2"/>
                </a:solidFill>
              </a:rPr>
              <a:t> </a:t>
            </a:r>
            <a:r>
              <a:rPr lang="ru-RU" b="1" dirty="0">
                <a:solidFill>
                  <a:srgbClr val="034EA2"/>
                </a:solidFill>
              </a:rPr>
              <a:t>та </a:t>
            </a:r>
            <a:r>
              <a:rPr lang="ru-RU" b="1" dirty="0" err="1">
                <a:solidFill>
                  <a:srgbClr val="034EA2"/>
                </a:solidFill>
              </a:rPr>
              <a:t>відновлення</a:t>
            </a:r>
            <a:r>
              <a:rPr lang="ru-RU" b="1" dirty="0">
                <a:solidFill>
                  <a:srgbClr val="034EA2"/>
                </a:solidFill>
              </a:rPr>
              <a:t> миру в </a:t>
            </a:r>
            <a:r>
              <a:rPr lang="ru-RU" b="1" dirty="0" err="1" smtClean="0">
                <a:solidFill>
                  <a:srgbClr val="034EA2"/>
                </a:solidFill>
              </a:rPr>
              <a:t>суспільстві</a:t>
            </a:r>
            <a:endParaRPr lang="ru-RU" b="1" dirty="0" smtClean="0">
              <a:solidFill>
                <a:srgbClr val="034EA2"/>
              </a:solidFill>
            </a:endParaRPr>
          </a:p>
          <a:p>
            <a:r>
              <a:rPr lang="ru-RU" b="1" dirty="0" err="1" smtClean="0">
                <a:solidFill>
                  <a:srgbClr val="034EA2"/>
                </a:solidFill>
              </a:rPr>
              <a:t>Застосування</a:t>
            </a:r>
            <a:r>
              <a:rPr lang="ru-RU" b="1" dirty="0" smtClean="0">
                <a:solidFill>
                  <a:srgbClr val="034EA2"/>
                </a:solidFill>
              </a:rPr>
              <a:t> </a:t>
            </a:r>
            <a:r>
              <a:rPr lang="ru-RU" b="1" dirty="0">
                <a:solidFill>
                  <a:srgbClr val="034EA2"/>
                </a:solidFill>
              </a:rPr>
              <a:t>закону в </a:t>
            </a:r>
            <a:r>
              <a:rPr lang="ru-RU" b="1" dirty="0" err="1">
                <a:solidFill>
                  <a:srgbClr val="034EA2"/>
                </a:solidFill>
              </a:rPr>
              <a:t>кінцевому</a:t>
            </a:r>
            <a:r>
              <a:rPr lang="ru-RU" b="1" dirty="0">
                <a:solidFill>
                  <a:srgbClr val="034EA2"/>
                </a:solidFill>
              </a:rPr>
              <a:t> </a:t>
            </a:r>
            <a:r>
              <a:rPr lang="ru-RU" b="1" dirty="0" err="1">
                <a:solidFill>
                  <a:srgbClr val="034EA2"/>
                </a:solidFill>
              </a:rPr>
              <a:t>рахунку</a:t>
            </a:r>
            <a:r>
              <a:rPr lang="ru-RU" b="1" dirty="0">
                <a:solidFill>
                  <a:srgbClr val="034EA2"/>
                </a:solidFill>
              </a:rPr>
              <a:t> є </a:t>
            </a:r>
            <a:r>
              <a:rPr lang="ru-RU" b="1" dirty="0" err="1" smtClean="0">
                <a:solidFill>
                  <a:srgbClr val="034EA2"/>
                </a:solidFill>
              </a:rPr>
              <a:t>обов’язком</a:t>
            </a:r>
            <a:r>
              <a:rPr lang="ru-RU" b="1" dirty="0" smtClean="0">
                <a:solidFill>
                  <a:srgbClr val="034EA2"/>
                </a:solidFill>
              </a:rPr>
              <a:t> </a:t>
            </a:r>
            <a:r>
              <a:rPr lang="ru-RU" b="1" dirty="0" err="1" smtClean="0">
                <a:solidFill>
                  <a:srgbClr val="034EA2"/>
                </a:solidFill>
              </a:rPr>
              <a:t>суддів</a:t>
            </a:r>
            <a:endParaRPr lang="ru-RU" b="1" dirty="0" smtClean="0">
              <a:solidFill>
                <a:srgbClr val="034EA2"/>
              </a:solidFill>
            </a:endParaRPr>
          </a:p>
          <a:p>
            <a:r>
              <a:rPr lang="ru-RU" b="1" dirty="0" err="1" smtClean="0">
                <a:solidFill>
                  <a:srgbClr val="034EA2"/>
                </a:solidFill>
              </a:rPr>
              <a:t>Прагнучи</a:t>
            </a:r>
            <a:r>
              <a:rPr lang="ru-RU" b="1" dirty="0" smtClean="0">
                <a:solidFill>
                  <a:srgbClr val="034EA2"/>
                </a:solidFill>
              </a:rPr>
              <a:t> </a:t>
            </a:r>
            <a:r>
              <a:rPr lang="ru-RU" b="1" dirty="0">
                <a:solidFill>
                  <a:srgbClr val="034EA2"/>
                </a:solidFill>
              </a:rPr>
              <a:t>миру в </a:t>
            </a:r>
            <a:r>
              <a:rPr lang="ru-RU" b="1" dirty="0" err="1" smtClean="0">
                <a:solidFill>
                  <a:srgbClr val="034EA2"/>
                </a:solidFill>
              </a:rPr>
              <a:t>суспільстві</a:t>
            </a:r>
            <a:r>
              <a:rPr lang="ru-RU" b="1" smtClean="0">
                <a:solidFill>
                  <a:srgbClr val="034EA2"/>
                </a:solidFill>
              </a:rPr>
              <a:t>, суддя</a:t>
            </a:r>
            <a:r>
              <a:rPr lang="ru-RU" b="1" dirty="0" smtClean="0">
                <a:solidFill>
                  <a:srgbClr val="034EA2"/>
                </a:solidFill>
              </a:rPr>
              <a:t> </a:t>
            </a:r>
            <a:r>
              <a:rPr lang="ru-RU" b="1" dirty="0" err="1" smtClean="0">
                <a:solidFill>
                  <a:srgbClr val="034EA2"/>
                </a:solidFill>
              </a:rPr>
              <a:t>використовує</a:t>
            </a:r>
            <a:r>
              <a:rPr lang="ru-RU" b="1" dirty="0" smtClean="0">
                <a:solidFill>
                  <a:srgbClr val="034EA2"/>
                </a:solidFill>
              </a:rPr>
              <a:t> </a:t>
            </a:r>
            <a:r>
              <a:rPr lang="ru-RU" b="1" dirty="0" err="1" smtClean="0">
                <a:solidFill>
                  <a:srgbClr val="034EA2"/>
                </a:solidFill>
              </a:rPr>
              <a:t>медіацію</a:t>
            </a:r>
            <a:r>
              <a:rPr lang="ru-RU" b="1" dirty="0" smtClean="0">
                <a:solidFill>
                  <a:srgbClr val="034EA2"/>
                </a:solidFill>
              </a:rPr>
              <a:t> як один </a:t>
            </a:r>
            <a:r>
              <a:rPr lang="ru-RU" b="1" dirty="0" err="1" smtClean="0">
                <a:solidFill>
                  <a:srgbClr val="034EA2"/>
                </a:solidFill>
              </a:rPr>
              <a:t>із</a:t>
            </a:r>
            <a:r>
              <a:rPr lang="ru-RU" b="1" dirty="0" smtClean="0">
                <a:solidFill>
                  <a:srgbClr val="034EA2"/>
                </a:solidFill>
              </a:rPr>
              <a:t> </a:t>
            </a:r>
            <a:r>
              <a:rPr lang="ru-RU" b="1" dirty="0" err="1" smtClean="0">
                <a:solidFill>
                  <a:srgbClr val="034EA2"/>
                </a:solidFill>
              </a:rPr>
              <a:t>можливих</a:t>
            </a:r>
            <a:r>
              <a:rPr lang="ru-RU" b="1" dirty="0" smtClean="0">
                <a:solidFill>
                  <a:srgbClr val="034EA2"/>
                </a:solidFill>
              </a:rPr>
              <a:t> </a:t>
            </a:r>
            <a:r>
              <a:rPr lang="ru-RU" b="1" dirty="0" err="1" smtClean="0">
                <a:solidFill>
                  <a:srgbClr val="034EA2"/>
                </a:solidFill>
              </a:rPr>
              <a:t>інструментів</a:t>
            </a:r>
            <a:endParaRPr lang="ru-RU" b="1" dirty="0">
              <a:solidFill>
                <a:srgbClr val="034EA2"/>
              </a:solidFill>
            </a:endParaRPr>
          </a:p>
          <a:p>
            <a:r>
              <a:rPr lang="ru-RU" b="1" dirty="0" err="1" smtClean="0">
                <a:solidFill>
                  <a:srgbClr val="034EA2"/>
                </a:solidFill>
              </a:rPr>
              <a:t>Підтримка</a:t>
            </a:r>
            <a:r>
              <a:rPr lang="ru-RU" b="1" dirty="0" smtClean="0">
                <a:solidFill>
                  <a:srgbClr val="034EA2"/>
                </a:solidFill>
              </a:rPr>
              <a:t> </a:t>
            </a:r>
            <a:r>
              <a:rPr lang="ru-RU" b="1" dirty="0">
                <a:solidFill>
                  <a:srgbClr val="034EA2"/>
                </a:solidFill>
              </a:rPr>
              <a:t>та </a:t>
            </a:r>
            <a:r>
              <a:rPr lang="ru-RU" b="1" dirty="0" err="1">
                <a:solidFill>
                  <a:srgbClr val="034EA2"/>
                </a:solidFill>
              </a:rPr>
              <a:t>заохочення</a:t>
            </a:r>
            <a:r>
              <a:rPr lang="ru-RU" b="1" dirty="0">
                <a:solidFill>
                  <a:srgbClr val="034EA2"/>
                </a:solidFill>
              </a:rPr>
              <a:t> </a:t>
            </a:r>
            <a:r>
              <a:rPr lang="ru-RU" b="1" dirty="0" smtClean="0">
                <a:solidFill>
                  <a:srgbClr val="034EA2"/>
                </a:solidFill>
              </a:rPr>
              <a:t>з боку </a:t>
            </a:r>
            <a:r>
              <a:rPr lang="ru-RU" b="1" dirty="0" err="1" smtClean="0">
                <a:solidFill>
                  <a:srgbClr val="034EA2"/>
                </a:solidFill>
              </a:rPr>
              <a:t>суддів</a:t>
            </a:r>
            <a:r>
              <a:rPr lang="ru-RU" b="1" dirty="0">
                <a:solidFill>
                  <a:srgbClr val="034EA2"/>
                </a:solidFill>
              </a:rPr>
              <a:t>: </a:t>
            </a:r>
            <a:r>
              <a:rPr lang="ru-RU" b="1" dirty="0" err="1" smtClean="0">
                <a:solidFill>
                  <a:srgbClr val="034EA2"/>
                </a:solidFill>
              </a:rPr>
              <a:t>застосування</a:t>
            </a:r>
            <a:r>
              <a:rPr lang="ru-RU" b="1" dirty="0" smtClean="0">
                <a:solidFill>
                  <a:srgbClr val="034EA2"/>
                </a:solidFill>
              </a:rPr>
              <a:t> </a:t>
            </a:r>
            <a:r>
              <a:rPr lang="ru-RU" b="1" dirty="0" err="1" smtClean="0">
                <a:solidFill>
                  <a:srgbClr val="034EA2"/>
                </a:solidFill>
              </a:rPr>
              <a:t>інструменту</a:t>
            </a:r>
            <a:r>
              <a:rPr lang="ru-RU" b="1" dirty="0" smtClean="0">
                <a:solidFill>
                  <a:srgbClr val="034EA2"/>
                </a:solidFill>
              </a:rPr>
              <a:t> </a:t>
            </a:r>
            <a:r>
              <a:rPr lang="ru-RU" b="1" dirty="0" err="1" smtClean="0">
                <a:solidFill>
                  <a:srgbClr val="034EA2"/>
                </a:solidFill>
              </a:rPr>
              <a:t>медіації</a:t>
            </a:r>
            <a:r>
              <a:rPr lang="ru-RU" b="1" dirty="0" smtClean="0">
                <a:solidFill>
                  <a:srgbClr val="034EA2"/>
                </a:solidFill>
              </a:rPr>
              <a:t> </a:t>
            </a:r>
            <a:r>
              <a:rPr lang="ru-RU" b="1" dirty="0" err="1">
                <a:solidFill>
                  <a:srgbClr val="034EA2"/>
                </a:solidFill>
              </a:rPr>
              <a:t>сприятиме</a:t>
            </a:r>
            <a:r>
              <a:rPr lang="ru-RU" b="1" dirty="0">
                <a:solidFill>
                  <a:srgbClr val="034EA2"/>
                </a:solidFill>
              </a:rPr>
              <a:t> миру в </a:t>
            </a:r>
            <a:r>
              <a:rPr lang="ru-RU" b="1" dirty="0" err="1" smtClean="0">
                <a:solidFill>
                  <a:srgbClr val="034EA2"/>
                </a:solidFill>
              </a:rPr>
              <a:t>суспільстві</a:t>
            </a:r>
            <a:endParaRPr lang="en-GB" b="1" dirty="0">
              <a:solidFill>
                <a:srgbClr val="034EA2"/>
              </a:solidFill>
            </a:endParaRPr>
          </a:p>
          <a:p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3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" y="487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34EA2"/>
                </a:solidFill>
              </a:rPr>
              <a:t>Довідкова інформація</a:t>
            </a:r>
            <a:endParaRPr lang="en-GB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34EA2"/>
                </a:solidFill>
              </a:rPr>
              <a:t>Суддя суду першої інстанції м. </a:t>
            </a:r>
            <a:r>
              <a:rPr lang="uk-UA" b="1" dirty="0" err="1" smtClean="0">
                <a:solidFill>
                  <a:srgbClr val="034EA2"/>
                </a:solidFill>
              </a:rPr>
              <a:t>Бреда</a:t>
            </a:r>
            <a:r>
              <a:rPr lang="en-GB" b="1" dirty="0" smtClean="0">
                <a:solidFill>
                  <a:srgbClr val="034EA2"/>
                </a:solidFill>
              </a:rPr>
              <a:t> </a:t>
            </a:r>
            <a:r>
              <a:rPr lang="en-GB" b="1" dirty="0">
                <a:solidFill>
                  <a:srgbClr val="034EA2"/>
                </a:solidFill>
              </a:rPr>
              <a:t>(</a:t>
            </a:r>
            <a:r>
              <a:rPr lang="en-GB" b="1" dirty="0" smtClean="0">
                <a:solidFill>
                  <a:srgbClr val="034EA2"/>
                </a:solidFill>
              </a:rPr>
              <a:t>1976-1992</a:t>
            </a:r>
            <a:r>
              <a:rPr lang="uk-UA" b="1" dirty="0" smtClean="0">
                <a:solidFill>
                  <a:srgbClr val="034EA2"/>
                </a:solidFill>
              </a:rPr>
              <a:t> роки</a:t>
            </a:r>
            <a:r>
              <a:rPr lang="en-GB" b="1" dirty="0" smtClean="0">
                <a:solidFill>
                  <a:srgbClr val="034EA2"/>
                </a:solidFill>
              </a:rPr>
              <a:t>)</a:t>
            </a:r>
            <a:endParaRPr lang="en-GB" b="1" dirty="0">
              <a:solidFill>
                <a:srgbClr val="034EA2"/>
              </a:solidFill>
            </a:endParaRPr>
          </a:p>
          <a:p>
            <a:r>
              <a:rPr lang="uk-UA" b="1" dirty="0" smtClean="0">
                <a:solidFill>
                  <a:srgbClr val="034EA2"/>
                </a:solidFill>
              </a:rPr>
              <a:t>Голова суду </a:t>
            </a:r>
            <a:r>
              <a:rPr lang="uk-UA" b="1" dirty="0" err="1" smtClean="0">
                <a:solidFill>
                  <a:srgbClr val="034EA2"/>
                </a:solidFill>
              </a:rPr>
              <a:t>пешої</a:t>
            </a:r>
            <a:r>
              <a:rPr lang="uk-UA" b="1" dirty="0" smtClean="0">
                <a:solidFill>
                  <a:srgbClr val="034EA2"/>
                </a:solidFill>
              </a:rPr>
              <a:t> інстанції м. </a:t>
            </a:r>
            <a:r>
              <a:rPr lang="uk-UA" b="1" dirty="0" err="1" smtClean="0">
                <a:solidFill>
                  <a:srgbClr val="034EA2"/>
                </a:solidFill>
              </a:rPr>
              <a:t>Зволле</a:t>
            </a:r>
            <a:r>
              <a:rPr lang="en-GB" b="1" dirty="0" smtClean="0">
                <a:solidFill>
                  <a:srgbClr val="034EA2"/>
                </a:solidFill>
              </a:rPr>
              <a:t> </a:t>
            </a:r>
            <a:r>
              <a:rPr lang="en-GB" b="1" dirty="0">
                <a:solidFill>
                  <a:srgbClr val="034EA2"/>
                </a:solidFill>
              </a:rPr>
              <a:t>– </a:t>
            </a:r>
            <a:r>
              <a:rPr lang="uk-UA" b="1" dirty="0" err="1" smtClean="0">
                <a:solidFill>
                  <a:srgbClr val="034EA2"/>
                </a:solidFill>
              </a:rPr>
              <a:t>Лелістад</a:t>
            </a:r>
            <a:r>
              <a:rPr lang="uk-UA" b="1" dirty="0" smtClean="0">
                <a:solidFill>
                  <a:srgbClr val="034EA2"/>
                </a:solidFill>
              </a:rPr>
              <a:t> – </a:t>
            </a:r>
            <a:r>
              <a:rPr lang="en-GB" b="1" dirty="0" smtClean="0">
                <a:solidFill>
                  <a:srgbClr val="034EA2"/>
                </a:solidFill>
              </a:rPr>
              <a:t>1992-2006</a:t>
            </a:r>
            <a:r>
              <a:rPr lang="uk-UA" b="1" dirty="0" smtClean="0">
                <a:solidFill>
                  <a:srgbClr val="034EA2"/>
                </a:solidFill>
              </a:rPr>
              <a:t> роки</a:t>
            </a:r>
            <a:endParaRPr lang="en-GB" b="1" dirty="0">
              <a:solidFill>
                <a:srgbClr val="034EA2"/>
              </a:solidFill>
            </a:endParaRPr>
          </a:p>
          <a:p>
            <a:r>
              <a:rPr lang="uk-UA" b="1" dirty="0" smtClean="0">
                <a:solidFill>
                  <a:srgbClr val="034EA2"/>
                </a:solidFill>
              </a:rPr>
              <a:t>Суддя апеляційного суду </a:t>
            </a:r>
            <a:r>
              <a:rPr lang="uk-UA" b="1" dirty="0" err="1" smtClean="0">
                <a:solidFill>
                  <a:srgbClr val="034EA2"/>
                </a:solidFill>
              </a:rPr>
              <a:t>м.Амстердам</a:t>
            </a:r>
            <a:r>
              <a:rPr lang="uk-UA" b="1" dirty="0" smtClean="0">
                <a:solidFill>
                  <a:srgbClr val="034EA2"/>
                </a:solidFill>
              </a:rPr>
              <a:t> – </a:t>
            </a:r>
            <a:r>
              <a:rPr lang="en-GB" b="1" dirty="0" smtClean="0">
                <a:solidFill>
                  <a:srgbClr val="034EA2"/>
                </a:solidFill>
              </a:rPr>
              <a:t>2007-2014</a:t>
            </a:r>
            <a:r>
              <a:rPr lang="uk-UA" b="1" dirty="0" smtClean="0">
                <a:solidFill>
                  <a:srgbClr val="034EA2"/>
                </a:solidFill>
              </a:rPr>
              <a:t> роки</a:t>
            </a:r>
            <a:endParaRPr lang="en-GB" b="1" dirty="0">
              <a:solidFill>
                <a:srgbClr val="034EA2"/>
              </a:solidFill>
            </a:endParaRPr>
          </a:p>
          <a:p>
            <a:r>
              <a:rPr lang="en-GB" b="1" dirty="0" smtClean="0">
                <a:solidFill>
                  <a:srgbClr val="034EA2"/>
                </a:solidFill>
              </a:rPr>
              <a:t>1993</a:t>
            </a:r>
            <a:r>
              <a:rPr lang="uk-UA" b="1" dirty="0" smtClean="0">
                <a:solidFill>
                  <a:srgbClr val="034EA2"/>
                </a:solidFill>
              </a:rPr>
              <a:t> рік – до сьогодні – експерт з питань організації роботи судів та судової влади Ради Європи, ЄС</a:t>
            </a:r>
            <a:r>
              <a:rPr lang="en-GB" b="1" dirty="0" smtClean="0">
                <a:solidFill>
                  <a:srgbClr val="034EA2"/>
                </a:solidFill>
              </a:rPr>
              <a:t>, </a:t>
            </a:r>
            <a:r>
              <a:rPr lang="en-GB" b="1" dirty="0">
                <a:solidFill>
                  <a:srgbClr val="034EA2"/>
                </a:solidFill>
              </a:rPr>
              <a:t>USAID, GIZ, CILC </a:t>
            </a:r>
            <a:r>
              <a:rPr lang="uk-UA" b="1" dirty="0" smtClean="0">
                <a:solidFill>
                  <a:srgbClr val="034EA2"/>
                </a:solidFill>
              </a:rPr>
              <a:t>тощо</a:t>
            </a:r>
            <a:r>
              <a:rPr lang="en-GB" b="1" dirty="0" smtClean="0">
                <a:solidFill>
                  <a:srgbClr val="034EA2"/>
                </a:solidFill>
              </a:rPr>
              <a:t> 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20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767" y="1648874"/>
            <a:ext cx="3422361" cy="5518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9810" y="3432085"/>
            <a:ext cx="7153571" cy="1078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9000"/>
              </a:lnSpc>
            </a:pPr>
            <a:r>
              <a:rPr lang="uk-UA" sz="72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Дякую</a:t>
            </a:r>
            <a:r>
              <a:rPr lang="en-US" sz="72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!</a:t>
            </a:r>
            <a:endParaRPr lang="en-US" sz="7200" b="1" spc="40" dirty="0">
              <a:solidFill>
                <a:srgbClr val="034EA2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98509" y="4881852"/>
            <a:ext cx="6994872" cy="2942649"/>
            <a:chOff x="2398509" y="4893003"/>
            <a:chExt cx="6994872" cy="2942649"/>
          </a:xfrm>
          <a:solidFill>
            <a:srgbClr val="EBEBEB"/>
          </a:solidFill>
        </p:grpSpPr>
        <p:sp>
          <p:nvSpPr>
            <p:cNvPr id="46" name="Rectangle 45"/>
            <p:cNvSpPr/>
            <p:nvPr/>
          </p:nvSpPr>
          <p:spPr>
            <a:xfrm>
              <a:off x="2398509" y="4893003"/>
              <a:ext cx="6994872" cy="20471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ight Triangle 46"/>
            <p:cNvSpPr/>
            <p:nvPr/>
          </p:nvSpPr>
          <p:spPr>
            <a:xfrm rot="5400000">
              <a:off x="2393051" y="6742559"/>
              <a:ext cx="1098551" cy="108763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09230" y="4686849"/>
            <a:ext cx="6984151" cy="125688"/>
            <a:chOff x="2409230" y="4768338"/>
            <a:chExt cx="6984151" cy="125688"/>
          </a:xfrm>
          <a:solidFill>
            <a:srgbClr val="FFCC32"/>
          </a:solidFill>
        </p:grpSpPr>
        <p:sp>
          <p:nvSpPr>
            <p:cNvPr id="10" name="Rectangle 9"/>
            <p:cNvSpPr/>
            <p:nvPr/>
          </p:nvSpPr>
          <p:spPr>
            <a:xfrm>
              <a:off x="2409230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05015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00800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996584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92369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388154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583939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79724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75508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171293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367078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562863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758648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954432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150217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346002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541787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37572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933356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129141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324926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520711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716496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912280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108065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303850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499635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695420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891204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086989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282774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478559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674344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870128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9065913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261698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118" y="7258930"/>
            <a:ext cx="3323772" cy="456204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2815074" y="5212286"/>
            <a:ext cx="5663485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uk-UA" sz="1400" b="1" spc="40" dirty="0">
                <a:latin typeface="Arial" panose="020B0604020202020204" pitchFamily="34" charset="0"/>
                <a:cs typeface="Arial" panose="020B0604020202020204" pitchFamily="34" charset="0"/>
              </a:rPr>
              <a:t>Цю презентацію було підготовлено за фінансової підтримки Європейського Союзу</a:t>
            </a:r>
            <a:r>
              <a:rPr lang="en-US" sz="1400" b="1" spc="4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sz="1400" b="1" spc="40" dirty="0">
                <a:latin typeface="Arial" panose="020B0604020202020204" pitchFamily="34" charset="0"/>
                <a:cs typeface="Arial" panose="020B0604020202020204" pitchFamily="34" charset="0"/>
              </a:rPr>
              <a:t>Відповідальність за її зміст несе </a:t>
            </a:r>
            <a:r>
              <a:rPr lang="en-US" sz="1400" b="1" spc="40" dirty="0">
                <a:latin typeface="Arial" panose="020B0604020202020204" pitchFamily="34" charset="0"/>
                <a:cs typeface="Arial" panose="020B0604020202020204" pitchFamily="34" charset="0"/>
              </a:rPr>
              <a:t>PRAVO-JUSTICE</a:t>
            </a:r>
            <a:r>
              <a:rPr lang="uk-UA" sz="1400" b="1" spc="40" dirty="0">
                <a:latin typeface="Arial" panose="020B0604020202020204" pitchFamily="34" charset="0"/>
                <a:cs typeface="Arial" panose="020B0604020202020204" pitchFamily="34" charset="0"/>
              </a:rPr>
              <a:t>, і він не обов’язково відображає погляди Європейського Союзу</a:t>
            </a:r>
            <a:r>
              <a:rPr lang="en-US" sz="1400" b="1" spc="4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b="1" spc="4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en-US" sz="1400" b="1" spc="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850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038" y="487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34EA2"/>
                </a:solidFill>
              </a:rPr>
              <a:t>Зміст</a:t>
            </a:r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34EA2"/>
                </a:solidFill>
              </a:rPr>
              <a:t>Мета закону</a:t>
            </a:r>
            <a:r>
              <a:rPr lang="en-GB" b="1" dirty="0" smtClean="0">
                <a:solidFill>
                  <a:srgbClr val="034EA2"/>
                </a:solidFill>
              </a:rPr>
              <a:t> – </a:t>
            </a:r>
            <a:r>
              <a:rPr lang="uk-UA" b="1" dirty="0" smtClean="0">
                <a:solidFill>
                  <a:srgbClr val="034EA2"/>
                </a:solidFill>
              </a:rPr>
              <a:t>правова культура в Нідерландах</a:t>
            </a:r>
            <a:endParaRPr lang="en-GB" b="1" dirty="0">
              <a:solidFill>
                <a:srgbClr val="034EA2"/>
              </a:solidFill>
            </a:endParaRPr>
          </a:p>
          <a:p>
            <a:r>
              <a:rPr lang="uk-UA" b="1" dirty="0" smtClean="0">
                <a:solidFill>
                  <a:srgbClr val="034EA2"/>
                </a:solidFill>
              </a:rPr>
              <a:t>«Поява» медіації</a:t>
            </a:r>
            <a:endParaRPr lang="en-GB" b="1" dirty="0">
              <a:solidFill>
                <a:srgbClr val="034EA2"/>
              </a:solidFill>
            </a:endParaRPr>
          </a:p>
          <a:p>
            <a:r>
              <a:rPr lang="uk-UA" b="1" dirty="0" smtClean="0">
                <a:solidFill>
                  <a:srgbClr val="034EA2"/>
                </a:solidFill>
              </a:rPr>
              <a:t>Отримання підтримки з боку суддів</a:t>
            </a:r>
            <a:endParaRPr lang="en-GB" b="1" dirty="0">
              <a:solidFill>
                <a:srgbClr val="034EA2"/>
              </a:solidFill>
            </a:endParaRPr>
          </a:p>
          <a:p>
            <a:r>
              <a:rPr lang="uk-UA" b="1" dirty="0" smtClean="0">
                <a:solidFill>
                  <a:srgbClr val="034EA2"/>
                </a:solidFill>
              </a:rPr>
              <a:t>Організаційний підхід</a:t>
            </a:r>
            <a:endParaRPr lang="en-GB" b="1" dirty="0">
              <a:solidFill>
                <a:srgbClr val="034EA2"/>
              </a:solidFill>
            </a:endParaRPr>
          </a:p>
          <a:p>
            <a:r>
              <a:rPr lang="uk-UA" b="1" dirty="0" smtClean="0">
                <a:solidFill>
                  <a:srgbClr val="034EA2"/>
                </a:solidFill>
              </a:rPr>
              <a:t>Ситуація сьогодні</a:t>
            </a:r>
            <a:endParaRPr lang="en-GB" b="1" dirty="0">
              <a:solidFill>
                <a:srgbClr val="034EA2"/>
              </a:solidFill>
            </a:endParaRPr>
          </a:p>
          <a:p>
            <a:pPr marL="566928" lvl="1" indent="0">
              <a:buNone/>
            </a:pPr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70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038" y="487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b="1" dirty="0">
                <a:solidFill>
                  <a:srgbClr val="034EA2"/>
                </a:solidFill>
              </a:rPr>
              <a:t>Мета закону</a:t>
            </a:r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34EA2"/>
                </a:solidFill>
              </a:rPr>
              <a:t>Закон має на меті</a:t>
            </a:r>
            <a:endParaRPr lang="en-GB" b="1" dirty="0">
              <a:solidFill>
                <a:srgbClr val="034EA2"/>
              </a:solidFill>
            </a:endParaRPr>
          </a:p>
          <a:p>
            <a:r>
              <a:rPr lang="uk-UA" b="1" dirty="0" smtClean="0">
                <a:solidFill>
                  <a:srgbClr val="034EA2"/>
                </a:solidFill>
              </a:rPr>
              <a:t>Мир у суспільстві</a:t>
            </a:r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81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" y="487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34EA2"/>
                </a:solidFill>
              </a:rPr>
              <a:t>Правова культура в Нідерландах</a:t>
            </a:r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34EA2"/>
                </a:solidFill>
              </a:rPr>
              <a:t>Традиція комерційної торгівлі</a:t>
            </a:r>
            <a:endParaRPr lang="en-GB" b="1" dirty="0">
              <a:solidFill>
                <a:srgbClr val="034EA2"/>
              </a:solidFill>
            </a:endParaRPr>
          </a:p>
          <a:p>
            <a:r>
              <a:rPr lang="uk-UA" b="1" dirty="0" smtClean="0">
                <a:solidFill>
                  <a:srgbClr val="034EA2"/>
                </a:solidFill>
              </a:rPr>
              <a:t>Ведення бізнесу </a:t>
            </a:r>
            <a:r>
              <a:rPr lang="en-GB" b="1" dirty="0" smtClean="0">
                <a:solidFill>
                  <a:srgbClr val="034EA2"/>
                </a:solidFill>
              </a:rPr>
              <a:t>– </a:t>
            </a:r>
            <a:r>
              <a:rPr lang="uk-UA" b="1" dirty="0" smtClean="0">
                <a:solidFill>
                  <a:srgbClr val="034EA2"/>
                </a:solidFill>
              </a:rPr>
              <a:t>попередження або </a:t>
            </a:r>
            <a:r>
              <a:rPr lang="uk-UA" b="1" dirty="0" smtClean="0">
                <a:solidFill>
                  <a:srgbClr val="034EA2"/>
                </a:solidFill>
              </a:rPr>
              <a:t>вирішення </a:t>
            </a:r>
            <a:r>
              <a:rPr lang="uk-UA" b="1" dirty="0" smtClean="0">
                <a:solidFill>
                  <a:srgbClr val="034EA2"/>
                </a:solidFill>
              </a:rPr>
              <a:t>спорів</a:t>
            </a:r>
            <a:endParaRPr lang="en-GB" b="1" dirty="0">
              <a:solidFill>
                <a:srgbClr val="034EA2"/>
              </a:solidFill>
            </a:endParaRPr>
          </a:p>
          <a:p>
            <a:r>
              <a:rPr lang="uk-UA" b="1" dirty="0" smtClean="0">
                <a:solidFill>
                  <a:srgbClr val="034EA2"/>
                </a:solidFill>
              </a:rPr>
              <a:t>Підхід, орієнтований на пошук рішення</a:t>
            </a:r>
            <a:endParaRPr lang="en-GB" b="1" dirty="0">
              <a:solidFill>
                <a:srgbClr val="034EA2"/>
              </a:solidFill>
            </a:endParaRPr>
          </a:p>
          <a:p>
            <a:endParaRPr lang="en-GB" b="1" dirty="0">
              <a:solidFill>
                <a:srgbClr val="034EA2"/>
              </a:solidFill>
            </a:endParaRPr>
          </a:p>
          <a:p>
            <a:r>
              <a:rPr lang="uk-UA" b="1" dirty="0" smtClean="0">
                <a:solidFill>
                  <a:srgbClr val="034EA2"/>
                </a:solidFill>
              </a:rPr>
              <a:t>Правило для адвокатів</a:t>
            </a:r>
            <a:r>
              <a:rPr lang="en-GB" b="1" dirty="0" smtClean="0">
                <a:solidFill>
                  <a:srgbClr val="034EA2"/>
                </a:solidFill>
              </a:rPr>
              <a:t>: </a:t>
            </a:r>
            <a:r>
              <a:rPr lang="uk-UA" b="1" dirty="0" smtClean="0">
                <a:solidFill>
                  <a:srgbClr val="034EA2"/>
                </a:solidFill>
              </a:rPr>
              <a:t>перед тим, як іти до суду, спробуйте владнати справу мирно</a:t>
            </a:r>
            <a:endParaRPr lang="en-GB" b="1" dirty="0">
              <a:solidFill>
                <a:srgbClr val="034EA2"/>
              </a:solidFill>
            </a:endParaRPr>
          </a:p>
          <a:p>
            <a:r>
              <a:rPr lang="uk-UA" b="1" dirty="0" smtClean="0">
                <a:solidFill>
                  <a:srgbClr val="034EA2"/>
                </a:solidFill>
              </a:rPr>
              <a:t>Положення процесуального законодавства</a:t>
            </a:r>
            <a:r>
              <a:rPr lang="en-GB" b="1" dirty="0" smtClean="0">
                <a:solidFill>
                  <a:srgbClr val="034EA2"/>
                </a:solidFill>
              </a:rPr>
              <a:t>: </a:t>
            </a:r>
            <a:r>
              <a:rPr lang="uk-UA" b="1" dirty="0" smtClean="0">
                <a:solidFill>
                  <a:srgbClr val="034EA2"/>
                </a:solidFill>
              </a:rPr>
              <a:t>суддя може призначити засідання для спроби мирного врегулювання</a:t>
            </a:r>
            <a:r>
              <a:rPr lang="en-GB" b="1" dirty="0" smtClean="0">
                <a:solidFill>
                  <a:srgbClr val="034EA2"/>
                </a:solidFill>
              </a:rPr>
              <a:t> </a:t>
            </a:r>
            <a:r>
              <a:rPr lang="en-GB" b="1" dirty="0">
                <a:solidFill>
                  <a:srgbClr val="034EA2"/>
                </a:solidFill>
              </a:rPr>
              <a:t>– </a:t>
            </a:r>
            <a:r>
              <a:rPr lang="uk-UA" b="1" dirty="0" smtClean="0">
                <a:solidFill>
                  <a:srgbClr val="034EA2"/>
                </a:solidFill>
              </a:rPr>
              <a:t>часто застосовується</a:t>
            </a:r>
            <a:endParaRPr lang="en-GB" b="1" dirty="0">
              <a:solidFill>
                <a:srgbClr val="034EA2"/>
              </a:solidFill>
            </a:endParaRPr>
          </a:p>
          <a:p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93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038" y="487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34EA2"/>
                </a:solidFill>
              </a:rPr>
              <a:t>Початок медіації</a:t>
            </a:r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34EA2"/>
                </a:solidFill>
              </a:rPr>
              <a:t>Середина 9</a:t>
            </a:r>
            <a:r>
              <a:rPr lang="en-GB" b="1" dirty="0" smtClean="0">
                <a:solidFill>
                  <a:srgbClr val="034EA2"/>
                </a:solidFill>
              </a:rPr>
              <a:t>0</a:t>
            </a:r>
            <a:r>
              <a:rPr lang="uk-UA" b="1" dirty="0" smtClean="0">
                <a:solidFill>
                  <a:srgbClr val="034EA2"/>
                </a:solidFill>
              </a:rPr>
              <a:t>-х</a:t>
            </a:r>
            <a:r>
              <a:rPr lang="en-GB" b="1" dirty="0" smtClean="0">
                <a:solidFill>
                  <a:srgbClr val="034EA2"/>
                </a:solidFill>
              </a:rPr>
              <a:t> </a:t>
            </a:r>
            <a:r>
              <a:rPr lang="en-GB" b="1" dirty="0">
                <a:solidFill>
                  <a:srgbClr val="034EA2"/>
                </a:solidFill>
              </a:rPr>
              <a:t>– </a:t>
            </a:r>
            <a:r>
              <a:rPr lang="uk-UA" b="1" dirty="0" smtClean="0">
                <a:solidFill>
                  <a:srgbClr val="034EA2"/>
                </a:solidFill>
              </a:rPr>
              <a:t>досвід США</a:t>
            </a:r>
            <a:endParaRPr lang="en-GB" b="1" dirty="0">
              <a:solidFill>
                <a:srgbClr val="034EA2"/>
              </a:solidFill>
            </a:endParaRPr>
          </a:p>
          <a:p>
            <a:r>
              <a:rPr lang="uk-UA" b="1" dirty="0" smtClean="0">
                <a:solidFill>
                  <a:srgbClr val="034EA2"/>
                </a:solidFill>
              </a:rPr>
              <a:t>Перші «справжні адепти»</a:t>
            </a:r>
            <a:endParaRPr lang="en-GB" b="1" dirty="0">
              <a:solidFill>
                <a:srgbClr val="034EA2"/>
              </a:solidFill>
            </a:endParaRPr>
          </a:p>
          <a:p>
            <a:endParaRPr lang="en-GB" b="1" dirty="0">
              <a:solidFill>
                <a:srgbClr val="034EA2"/>
              </a:solidFill>
            </a:endParaRPr>
          </a:p>
          <a:p>
            <a:r>
              <a:rPr lang="uk-UA" b="1" dirty="0" smtClean="0">
                <a:solidFill>
                  <a:srgbClr val="034EA2"/>
                </a:solidFill>
              </a:rPr>
              <a:t>Медіація відрізняється від примирення/врегулювання</a:t>
            </a:r>
            <a:r>
              <a:rPr lang="en-GB" b="1" dirty="0" smtClean="0">
                <a:solidFill>
                  <a:srgbClr val="034EA2"/>
                </a:solidFill>
              </a:rPr>
              <a:t>! </a:t>
            </a:r>
            <a:endParaRPr lang="en-GB" b="1" dirty="0">
              <a:solidFill>
                <a:srgbClr val="034EA2"/>
              </a:solidFill>
            </a:endParaRPr>
          </a:p>
          <a:p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00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038" y="487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34EA2"/>
                </a:solidFill>
              </a:rPr>
              <a:t>Експерименти</a:t>
            </a:r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34EA2"/>
                </a:solidFill>
              </a:rPr>
              <a:t>Місцеві ініціативи </a:t>
            </a:r>
            <a:r>
              <a:rPr lang="en-GB" b="1" dirty="0" smtClean="0">
                <a:solidFill>
                  <a:srgbClr val="034EA2"/>
                </a:solidFill>
              </a:rPr>
              <a:t>(</a:t>
            </a:r>
            <a:r>
              <a:rPr lang="uk-UA" b="1" dirty="0" err="1" smtClean="0">
                <a:solidFill>
                  <a:srgbClr val="034EA2"/>
                </a:solidFill>
              </a:rPr>
              <a:t>Зволле</a:t>
            </a:r>
            <a:r>
              <a:rPr lang="en-GB" b="1" dirty="0" smtClean="0">
                <a:solidFill>
                  <a:srgbClr val="034EA2"/>
                </a:solidFill>
              </a:rPr>
              <a:t>, </a:t>
            </a:r>
            <a:r>
              <a:rPr lang="uk-UA" b="1" dirty="0" err="1" smtClean="0">
                <a:solidFill>
                  <a:srgbClr val="034EA2"/>
                </a:solidFill>
              </a:rPr>
              <a:t>Арнхем</a:t>
            </a:r>
            <a:r>
              <a:rPr lang="en-GB" b="1" dirty="0" smtClean="0">
                <a:solidFill>
                  <a:srgbClr val="034EA2"/>
                </a:solidFill>
              </a:rPr>
              <a:t>, </a:t>
            </a:r>
            <a:r>
              <a:rPr lang="uk-UA" b="1" dirty="0" err="1" smtClean="0">
                <a:solidFill>
                  <a:srgbClr val="034EA2"/>
                </a:solidFill>
              </a:rPr>
              <a:t>Ассен</a:t>
            </a:r>
            <a:r>
              <a:rPr lang="uk-UA" b="1" dirty="0" smtClean="0">
                <a:solidFill>
                  <a:srgbClr val="034EA2"/>
                </a:solidFill>
              </a:rPr>
              <a:t> тощо</a:t>
            </a:r>
            <a:r>
              <a:rPr lang="en-GB" b="1" dirty="0" smtClean="0">
                <a:solidFill>
                  <a:srgbClr val="034EA2"/>
                </a:solidFill>
              </a:rPr>
              <a:t>)</a:t>
            </a:r>
            <a:endParaRPr lang="en-GB" b="1" dirty="0">
              <a:solidFill>
                <a:srgbClr val="034EA2"/>
              </a:solidFill>
            </a:endParaRPr>
          </a:p>
          <a:p>
            <a:r>
              <a:rPr lang="uk-UA" b="1" dirty="0" smtClean="0">
                <a:solidFill>
                  <a:srgbClr val="034EA2"/>
                </a:solidFill>
              </a:rPr>
              <a:t>На центральному рівні</a:t>
            </a:r>
            <a:r>
              <a:rPr lang="en-GB" b="1" dirty="0" smtClean="0">
                <a:solidFill>
                  <a:srgbClr val="034EA2"/>
                </a:solidFill>
              </a:rPr>
              <a:t> </a:t>
            </a:r>
            <a:r>
              <a:rPr lang="en-GB" b="1" dirty="0">
                <a:solidFill>
                  <a:srgbClr val="034EA2"/>
                </a:solidFill>
              </a:rPr>
              <a:t>– </a:t>
            </a:r>
          </a:p>
          <a:p>
            <a:pPr lvl="1"/>
            <a:r>
              <a:rPr lang="en-GB" b="1" dirty="0">
                <a:solidFill>
                  <a:srgbClr val="034EA2"/>
                </a:solidFill>
              </a:rPr>
              <a:t>1999-2005 </a:t>
            </a:r>
            <a:r>
              <a:rPr lang="uk-UA" b="1" dirty="0" smtClean="0">
                <a:solidFill>
                  <a:srgbClr val="034EA2"/>
                </a:solidFill>
              </a:rPr>
              <a:t>роки – організація проектів для медіації </a:t>
            </a:r>
            <a:r>
              <a:rPr lang="en-GB" b="1" dirty="0" smtClean="0">
                <a:solidFill>
                  <a:srgbClr val="034EA2"/>
                </a:solidFill>
              </a:rPr>
              <a:t>(</a:t>
            </a:r>
            <a:r>
              <a:rPr lang="uk-UA" b="1" dirty="0" smtClean="0">
                <a:solidFill>
                  <a:srgbClr val="034EA2"/>
                </a:solidFill>
              </a:rPr>
              <a:t>надання підтримки судам</a:t>
            </a:r>
            <a:r>
              <a:rPr lang="en-GB" b="1" dirty="0" smtClean="0">
                <a:solidFill>
                  <a:srgbClr val="034EA2"/>
                </a:solidFill>
              </a:rPr>
              <a:t>, </a:t>
            </a:r>
            <a:r>
              <a:rPr lang="uk-UA" b="1" dirty="0" smtClean="0">
                <a:solidFill>
                  <a:srgbClr val="034EA2"/>
                </a:solidFill>
              </a:rPr>
              <a:t>навчання та освіта</a:t>
            </a:r>
            <a:r>
              <a:rPr lang="en-GB" b="1" dirty="0" smtClean="0">
                <a:solidFill>
                  <a:srgbClr val="034EA2"/>
                </a:solidFill>
              </a:rPr>
              <a:t>, </a:t>
            </a:r>
            <a:r>
              <a:rPr lang="uk-UA" b="1" dirty="0" smtClean="0">
                <a:solidFill>
                  <a:srgbClr val="034EA2"/>
                </a:solidFill>
              </a:rPr>
              <a:t>інформаційна та комунікаційна політика</a:t>
            </a:r>
            <a:r>
              <a:rPr lang="en-GB" b="1" dirty="0" smtClean="0">
                <a:solidFill>
                  <a:srgbClr val="034EA2"/>
                </a:solidFill>
              </a:rPr>
              <a:t>)</a:t>
            </a:r>
            <a:endParaRPr lang="en-GB" b="1" dirty="0">
              <a:solidFill>
                <a:srgbClr val="034EA2"/>
              </a:solidFill>
            </a:endParaRPr>
          </a:p>
          <a:p>
            <a:pPr lvl="1"/>
            <a:r>
              <a:rPr lang="en-GB" b="1" dirty="0" smtClean="0">
                <a:solidFill>
                  <a:srgbClr val="034EA2"/>
                </a:solidFill>
              </a:rPr>
              <a:t>2007</a:t>
            </a:r>
            <a:r>
              <a:rPr lang="uk-UA" b="1" dirty="0" smtClean="0">
                <a:solidFill>
                  <a:srgbClr val="034EA2"/>
                </a:solidFill>
              </a:rPr>
              <a:t> рік</a:t>
            </a:r>
            <a:r>
              <a:rPr lang="en-GB" b="1" dirty="0" smtClean="0">
                <a:solidFill>
                  <a:srgbClr val="034EA2"/>
                </a:solidFill>
              </a:rPr>
              <a:t> – </a:t>
            </a:r>
            <a:r>
              <a:rPr lang="uk-UA" b="1" dirty="0" smtClean="0">
                <a:solidFill>
                  <a:srgbClr val="034EA2"/>
                </a:solidFill>
              </a:rPr>
              <a:t>поточний </a:t>
            </a:r>
            <a:r>
              <a:rPr lang="uk-UA" b="1" dirty="0" smtClean="0">
                <a:solidFill>
                  <a:srgbClr val="034EA2"/>
                </a:solidFill>
              </a:rPr>
              <a:t>стан речей </a:t>
            </a:r>
            <a:r>
              <a:rPr lang="uk-UA" b="1" dirty="0" smtClean="0">
                <a:solidFill>
                  <a:srgbClr val="034EA2"/>
                </a:solidFill>
              </a:rPr>
              <a:t>існ</a:t>
            </a:r>
            <a:r>
              <a:rPr lang="uk-UA" b="1" dirty="0" smtClean="0">
                <a:solidFill>
                  <a:srgbClr val="034EA2"/>
                </a:solidFill>
              </a:rPr>
              <a:t>ує </a:t>
            </a:r>
            <a:r>
              <a:rPr lang="uk-UA" b="1" dirty="0" smtClean="0">
                <a:solidFill>
                  <a:srgbClr val="034EA2"/>
                </a:solidFill>
              </a:rPr>
              <a:t>з </a:t>
            </a:r>
            <a:r>
              <a:rPr lang="en-GB" b="1" dirty="0" smtClean="0">
                <a:solidFill>
                  <a:srgbClr val="034EA2"/>
                </a:solidFill>
              </a:rPr>
              <a:t>2007</a:t>
            </a:r>
            <a:r>
              <a:rPr lang="uk-UA" b="1" dirty="0" smtClean="0">
                <a:solidFill>
                  <a:srgbClr val="034EA2"/>
                </a:solidFill>
              </a:rPr>
              <a:t> року</a:t>
            </a:r>
            <a:endParaRPr lang="en-GB" b="1" dirty="0">
              <a:solidFill>
                <a:srgbClr val="034EA2"/>
              </a:solidFill>
            </a:endParaRPr>
          </a:p>
          <a:p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76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038" y="487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34EA2"/>
                </a:solidFill>
              </a:rPr>
              <a:t>Ситуація сьогодні</a:t>
            </a:r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34EA2"/>
                </a:solidFill>
              </a:rPr>
              <a:t>У кожному суді є відповідальний з питань медіації</a:t>
            </a:r>
            <a:endParaRPr lang="en-GB" b="1" dirty="0">
              <a:solidFill>
                <a:srgbClr val="034EA2"/>
              </a:solidFill>
            </a:endParaRPr>
          </a:p>
          <a:p>
            <a:r>
              <a:rPr lang="uk-UA" b="1" dirty="0" smtClean="0">
                <a:solidFill>
                  <a:srgbClr val="034EA2"/>
                </a:solidFill>
              </a:rPr>
              <a:t>Підтримка на центральній рецепції</a:t>
            </a:r>
            <a:endParaRPr lang="en-GB" b="1" dirty="0">
              <a:solidFill>
                <a:srgbClr val="034EA2"/>
              </a:solidFill>
            </a:endParaRPr>
          </a:p>
          <a:p>
            <a:r>
              <a:rPr lang="uk-UA" b="1" dirty="0" smtClean="0">
                <a:solidFill>
                  <a:srgbClr val="034EA2"/>
                </a:solidFill>
              </a:rPr>
              <a:t>Список медіаторів</a:t>
            </a:r>
            <a:endParaRPr lang="en-GB" b="1" dirty="0">
              <a:solidFill>
                <a:srgbClr val="034EA2"/>
              </a:solidFill>
            </a:endParaRPr>
          </a:p>
          <a:p>
            <a:r>
              <a:rPr lang="uk-UA" b="1" dirty="0" smtClean="0">
                <a:solidFill>
                  <a:srgbClr val="034EA2"/>
                </a:solidFill>
              </a:rPr>
              <a:t>Підготовка до першої зустрічі</a:t>
            </a:r>
            <a:endParaRPr lang="en-GB" b="1" dirty="0">
              <a:solidFill>
                <a:srgbClr val="034EA2"/>
              </a:solidFill>
            </a:endParaRPr>
          </a:p>
          <a:p>
            <a:r>
              <a:rPr lang="uk-UA" b="1" dirty="0" smtClean="0">
                <a:solidFill>
                  <a:srgbClr val="034EA2"/>
                </a:solidFill>
              </a:rPr>
              <a:t>Перша зустріч є безкоштовною</a:t>
            </a:r>
            <a:endParaRPr lang="en-GB" b="1" dirty="0">
              <a:solidFill>
                <a:srgbClr val="034EA2"/>
              </a:solidFill>
            </a:endParaRPr>
          </a:p>
          <a:p>
            <a:r>
              <a:rPr lang="uk-UA" b="1" dirty="0" smtClean="0">
                <a:solidFill>
                  <a:srgbClr val="034EA2"/>
                </a:solidFill>
              </a:rPr>
              <a:t>Суддя має право відкласти засідання та зупинити судовий розгляд для проведення медіації</a:t>
            </a:r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88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038" y="487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34EA2"/>
                </a:solidFill>
              </a:rPr>
              <a:t>Як це працює в реальності</a:t>
            </a:r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34EA2"/>
                </a:solidFill>
              </a:rPr>
              <a:t>Під час засідання </a:t>
            </a:r>
            <a:r>
              <a:rPr lang="en-GB" b="1" dirty="0" smtClean="0">
                <a:solidFill>
                  <a:srgbClr val="034EA2"/>
                </a:solidFill>
              </a:rPr>
              <a:t>– </a:t>
            </a:r>
            <a:r>
              <a:rPr lang="uk-UA" b="1" dirty="0" smtClean="0">
                <a:solidFill>
                  <a:srgbClr val="034EA2"/>
                </a:solidFill>
              </a:rPr>
              <a:t>судді або суду може спасти на думку</a:t>
            </a:r>
            <a:r>
              <a:rPr lang="en-GB" b="1" dirty="0" smtClean="0">
                <a:solidFill>
                  <a:srgbClr val="034EA2"/>
                </a:solidFill>
              </a:rPr>
              <a:t>: </a:t>
            </a:r>
            <a:r>
              <a:rPr lang="uk-UA" b="1" dirty="0" smtClean="0">
                <a:solidFill>
                  <a:srgbClr val="034EA2"/>
                </a:solidFill>
              </a:rPr>
              <a:t>можливо медіація зможе допомогти</a:t>
            </a:r>
            <a:r>
              <a:rPr lang="en-GB" b="1" dirty="0" smtClean="0">
                <a:solidFill>
                  <a:srgbClr val="034EA2"/>
                </a:solidFill>
              </a:rPr>
              <a:t>?</a:t>
            </a:r>
            <a:endParaRPr lang="en-GB" b="1" dirty="0">
              <a:solidFill>
                <a:srgbClr val="034EA2"/>
              </a:solidFill>
            </a:endParaRPr>
          </a:p>
          <a:p>
            <a:r>
              <a:rPr lang="uk-UA" b="1" dirty="0" smtClean="0">
                <a:solidFill>
                  <a:srgbClr val="034EA2"/>
                </a:solidFill>
              </a:rPr>
              <a:t>Суддя ставить це питання перед сторонами</a:t>
            </a:r>
            <a:endParaRPr lang="en-GB" b="1" dirty="0">
              <a:solidFill>
                <a:srgbClr val="034EA2"/>
              </a:solidFill>
            </a:endParaRPr>
          </a:p>
          <a:p>
            <a:r>
              <a:rPr lang="uk-UA" b="1" dirty="0" smtClean="0">
                <a:solidFill>
                  <a:srgbClr val="034EA2"/>
                </a:solidFill>
              </a:rPr>
              <a:t>Якщо сторони проявляють зацікавленість, засідання  відкладається</a:t>
            </a:r>
            <a:endParaRPr lang="en-GB" b="1" dirty="0">
              <a:solidFill>
                <a:srgbClr val="034EA2"/>
              </a:solidFill>
            </a:endParaRPr>
          </a:p>
          <a:p>
            <a:r>
              <a:rPr lang="uk-UA" b="1" dirty="0" smtClean="0">
                <a:solidFill>
                  <a:srgbClr val="034EA2"/>
                </a:solidFill>
              </a:rPr>
              <a:t>Учасників справи направляють до інформаційної стійки</a:t>
            </a:r>
            <a:endParaRPr lang="en-GB" b="1" dirty="0">
              <a:solidFill>
                <a:srgbClr val="034EA2"/>
              </a:solidFill>
            </a:endParaRPr>
          </a:p>
          <a:p>
            <a:r>
              <a:rPr lang="uk-UA" b="1" dirty="0" smtClean="0">
                <a:solidFill>
                  <a:srgbClr val="034EA2"/>
                </a:solidFill>
              </a:rPr>
              <a:t>Викликається відповідальний із питань медіації тощо</a:t>
            </a:r>
            <a:r>
              <a:rPr lang="en-GB" b="1" dirty="0" smtClean="0">
                <a:solidFill>
                  <a:srgbClr val="034EA2"/>
                </a:solidFill>
              </a:rPr>
              <a:t> </a:t>
            </a:r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7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3109</TotalTime>
  <Words>680</Words>
  <Application>Microsoft Office PowerPoint</Application>
  <PresentationFormat>Произвольный</PresentationFormat>
  <Paragraphs>150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Презентация PowerPoint</vt:lpstr>
      <vt:lpstr>Довідкова інформація</vt:lpstr>
      <vt:lpstr>Зміст</vt:lpstr>
      <vt:lpstr>Мета закону</vt:lpstr>
      <vt:lpstr>Правова культура в Нідерландах</vt:lpstr>
      <vt:lpstr>Початок медіації</vt:lpstr>
      <vt:lpstr>Експерименти</vt:lpstr>
      <vt:lpstr>Ситуація сьогодні</vt:lpstr>
      <vt:lpstr>Як це працює в реальності</vt:lpstr>
      <vt:lpstr>Рекомендації</vt:lpstr>
      <vt:lpstr>Тест</vt:lpstr>
      <vt:lpstr>Деякі результати</vt:lpstr>
      <vt:lpstr>Новіші дані</vt:lpstr>
      <vt:lpstr>Додаткові статистичні дані по Нідерландах  за 2019 рік</vt:lpstr>
      <vt:lpstr>Статистика по Нідерландах  за 2019 рік – продовження</vt:lpstr>
      <vt:lpstr>Результати у 2019 році</vt:lpstr>
      <vt:lpstr>Відносно малий відсоток справ?</vt:lpstr>
      <vt:lpstr>Отримані уроки</vt:lpstr>
      <vt:lpstr>Шлях уперед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rst rmchk</dc:creator>
  <cp:lastModifiedBy>home</cp:lastModifiedBy>
  <cp:revision>156</cp:revision>
  <cp:lastPrinted>2019-04-01T08:44:35Z</cp:lastPrinted>
  <dcterms:created xsi:type="dcterms:W3CDTF">2018-05-30T10:15:15Z</dcterms:created>
  <dcterms:modified xsi:type="dcterms:W3CDTF">2021-02-25T05:27:08Z</dcterms:modified>
</cp:coreProperties>
</file>