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4" r:id="rId3"/>
    <p:sldId id="372" r:id="rId4"/>
    <p:sldId id="432" r:id="rId5"/>
    <p:sldId id="414" r:id="rId6"/>
    <p:sldId id="420" r:id="rId7"/>
    <p:sldId id="421" r:id="rId8"/>
    <p:sldId id="422" r:id="rId9"/>
    <p:sldId id="425" r:id="rId10"/>
    <p:sldId id="423" r:id="rId11"/>
    <p:sldId id="424" r:id="rId12"/>
    <p:sldId id="426" r:id="rId13"/>
    <p:sldId id="427" r:id="rId14"/>
    <p:sldId id="433" r:id="rId15"/>
    <p:sldId id="434" r:id="rId16"/>
    <p:sldId id="435" r:id="rId17"/>
    <p:sldId id="429" r:id="rId18"/>
    <p:sldId id="431" r:id="rId19"/>
    <p:sldId id="430" r:id="rId20"/>
    <p:sldId id="413" r:id="rId21"/>
  </p:sldIdLst>
  <p:sldSz cx="15119350" cy="8504238"/>
  <p:notesSz cx="6797675" cy="9926638"/>
  <p:defaultTextStyle>
    <a:defPPr>
      <a:defRPr lang="en-US"/>
    </a:defPPr>
    <a:lvl1pPr marL="0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1pPr>
    <a:lvl2pPr marL="566843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2pPr>
    <a:lvl3pPr marL="1133688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3pPr>
    <a:lvl4pPr marL="1700532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4pPr>
    <a:lvl5pPr marL="2267374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5pPr>
    <a:lvl6pPr marL="2834219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6pPr>
    <a:lvl7pPr marL="3401062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7pPr>
    <a:lvl8pPr marL="3967905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8pPr>
    <a:lvl9pPr marL="4534750" algn="l" defTabSz="1133688" rtl="0" eaLnBrk="1" latinLnBrk="0" hangingPunct="1">
      <a:defRPr sz="22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7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EBEBEB"/>
    <a:srgbClr val="E6E6E6"/>
    <a:srgbClr val="BDBDBD"/>
    <a:srgbClr val="D2D2D2"/>
    <a:srgbClr val="FFC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309" autoAdjust="0"/>
  </p:normalViewPr>
  <p:slideViewPr>
    <p:cSldViewPr snapToGrid="0">
      <p:cViewPr varScale="1">
        <p:scale>
          <a:sx n="88" d="100"/>
          <a:sy n="88" d="100"/>
        </p:scale>
        <p:origin x="492" y="102"/>
      </p:cViewPr>
      <p:guideLst>
        <p:guide orient="horz" pos="2678"/>
        <p:guide pos="4762"/>
      </p:guideLst>
    </p:cSldViewPr>
  </p:slideViewPr>
  <p:outlineViewPr>
    <p:cViewPr>
      <p:scale>
        <a:sx n="33" d="100"/>
        <a:sy n="33" d="100"/>
      </p:scale>
      <p:origin x="0" y="20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7561E-1C9E-4749-A9A2-A8E850FE180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23BF-E227-48CF-8F3A-508F4253BDC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7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C2E15-4688-440B-9C52-2636BA08AA88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0AFFA-5062-4563-B65B-2EFC2CF1222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1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1pPr>
    <a:lvl2pPr marL="566843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2pPr>
    <a:lvl3pPr marL="1133688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3pPr>
    <a:lvl4pPr marL="1700532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4pPr>
    <a:lvl5pPr marL="2267374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5pPr>
    <a:lvl6pPr marL="2834219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6pPr>
    <a:lvl7pPr marL="3401062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7pPr>
    <a:lvl8pPr marL="3967905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8pPr>
    <a:lvl9pPr marL="4534750" algn="l" defTabSz="1133688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0AFFA-5062-4563-B65B-2EFC2CF122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1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19" y="1391782"/>
            <a:ext cx="11339513" cy="2960735"/>
          </a:xfrm>
        </p:spPr>
        <p:txBody>
          <a:bodyPr anchor="b"/>
          <a:lstStyle>
            <a:lvl1pPr algn="ctr">
              <a:defRPr sz="7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4466694"/>
            <a:ext cx="11339513" cy="2053222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28" indent="0" algn="ctr">
              <a:buNone/>
              <a:defRPr sz="2480"/>
            </a:lvl2pPr>
            <a:lvl3pPr marL="1133856" indent="0" algn="ctr">
              <a:buNone/>
              <a:defRPr sz="2232"/>
            </a:lvl3pPr>
            <a:lvl4pPr marL="1700784" indent="0" algn="ctr">
              <a:buNone/>
              <a:defRPr sz="1984"/>
            </a:lvl4pPr>
            <a:lvl5pPr marL="2267712" indent="0" algn="ctr">
              <a:buNone/>
              <a:defRPr sz="1984"/>
            </a:lvl5pPr>
            <a:lvl6pPr marL="2834640" indent="0" algn="ctr">
              <a:buNone/>
              <a:defRPr sz="1984"/>
            </a:lvl6pPr>
            <a:lvl7pPr marL="3401568" indent="0" algn="ctr">
              <a:buNone/>
              <a:defRPr sz="1984"/>
            </a:lvl7pPr>
            <a:lvl8pPr marL="3968496" indent="0" algn="ctr">
              <a:buNone/>
              <a:defRPr sz="1984"/>
            </a:lvl8pPr>
            <a:lvl9pPr marL="4535424" indent="0" algn="ctr">
              <a:buNone/>
              <a:defRPr sz="19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2854-8CFC-45FA-BA2A-3F72F30D3D05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1651-F464-4AB6-A417-D5933AFEE2C1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4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452772"/>
            <a:ext cx="3260110" cy="72069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5" y="452772"/>
            <a:ext cx="9591338" cy="72069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70C4A-F6A8-4BA2-A6CB-34C8E57ABA05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 1025"/>
          <p:cNvSpPr>
            <a:spLocks noGrp="1"/>
          </p:cNvSpPr>
          <p:nvPr>
            <p:ph type="title" idx="4294967295"/>
          </p:nvPr>
        </p:nvSpPr>
        <p:spPr>
          <a:xfrm>
            <a:off x="755968" y="344502"/>
            <a:ext cx="13607415" cy="141343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altLang="en-US" dirty="0"/>
              <a:t>Klik om het opmaakprofiel te bewerken</a:t>
            </a:r>
          </a:p>
        </p:txBody>
      </p:sp>
      <p:sp>
        <p:nvSpPr>
          <p:cNvPr id="1027" name="Tijdelijke aanduiding voor tekst 1026"/>
          <p:cNvSpPr>
            <a:spLocks noGrp="1"/>
          </p:cNvSpPr>
          <p:nvPr>
            <p:ph type="body" idx="1"/>
          </p:nvPr>
        </p:nvSpPr>
        <p:spPr>
          <a:xfrm>
            <a:off x="755968" y="1984323"/>
            <a:ext cx="13607415" cy="561830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en-US" altLang="en-US" dirty="0"/>
              <a:t>Klik om de opmaakprofielen van de modeltekst te bewerken</a:t>
            </a:r>
          </a:p>
          <a:p>
            <a:pPr lvl="1"/>
            <a:r>
              <a:rPr lang="en-US" altLang="en-US" dirty="0"/>
              <a:t>Tweede niveau</a:t>
            </a:r>
          </a:p>
          <a:p>
            <a:pPr lvl="2"/>
            <a:r>
              <a:rPr lang="en-US" altLang="en-US" dirty="0"/>
              <a:t>Derde niveau</a:t>
            </a:r>
          </a:p>
          <a:p>
            <a:pPr lvl="3"/>
            <a:r>
              <a:rPr lang="en-US" altLang="en-US" dirty="0"/>
              <a:t>Vierde niveau</a:t>
            </a:r>
          </a:p>
          <a:p>
            <a:pPr lvl="4"/>
            <a:r>
              <a:rPr lang="en-US" altLang="en-US" dirty="0"/>
              <a:t>Vijfde niveau</a:t>
            </a:r>
          </a:p>
        </p:txBody>
      </p:sp>
      <p:sp>
        <p:nvSpPr>
          <p:cNvPr id="1028" name="Tijdelijke aanduiding voor datum 1027"/>
          <p:cNvSpPr>
            <a:spLocks noGrp="1"/>
          </p:cNvSpPr>
          <p:nvPr>
            <p:ph type="dt" sz="half" idx="2"/>
          </p:nvPr>
        </p:nvSpPr>
        <p:spPr>
          <a:xfrm>
            <a:off x="755968" y="7742401"/>
            <a:ext cx="3527848" cy="56694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0"/>
          <a:lstStyle/>
          <a:p>
            <a:fld id="{37280F52-0918-49CC-ACCF-C8C587512AE2}" type="datetime1">
              <a:rPr lang="en-US" altLang="en-US" sz="1800" smtClean="0">
                <a:latin typeface="Garamond" charset="0"/>
              </a:rPr>
              <a:t>2/24/2021</a:t>
            </a:fld>
            <a:endParaRPr lang="en-US" altLang="en-US" sz="1800" dirty="0">
              <a:latin typeface="Garamond" charset="0"/>
            </a:endParaRPr>
          </a:p>
        </p:txBody>
      </p:sp>
      <p:sp>
        <p:nvSpPr>
          <p:cNvPr id="1029" name="Tijdelijke aanduiding voor voettekst 1028"/>
          <p:cNvSpPr>
            <a:spLocks noGrp="1"/>
          </p:cNvSpPr>
          <p:nvPr>
            <p:ph type="ftr" sz="quarter" idx="3"/>
          </p:nvPr>
        </p:nvSpPr>
        <p:spPr>
          <a:xfrm>
            <a:off x="5165778" y="7748306"/>
            <a:ext cx="4787794" cy="56694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0"/>
          <a:lstStyle/>
          <a:p>
            <a:pPr algn="ctr"/>
            <a:endParaRPr lang="en-US" altLang="en-US" sz="1800" dirty="0">
              <a:latin typeface="Garamond" charset="0"/>
            </a:endParaRPr>
          </a:p>
        </p:txBody>
      </p:sp>
      <p:sp>
        <p:nvSpPr>
          <p:cNvPr id="1030" name="Tijdelijke aanduiding voor dianummer 1029"/>
          <p:cNvSpPr>
            <a:spLocks noGrp="1"/>
          </p:cNvSpPr>
          <p:nvPr>
            <p:ph type="sldNum" sz="quarter" idx="4"/>
          </p:nvPr>
        </p:nvSpPr>
        <p:spPr>
          <a:xfrm>
            <a:off x="10835534" y="7742401"/>
            <a:ext cx="3527848" cy="566949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0"/>
          <a:lstStyle/>
          <a:p>
            <a:pPr algn="r"/>
            <a:fld id="{12FF1C42-D199-2030-1091-587298610EC3}" type="slidenum">
              <a:rPr lang="en-US" altLang="en-US" sz="1800" dirty="0">
                <a:latin typeface="Garamond" charset="0"/>
              </a:rPr>
              <a:t>‹nr.›</a:t>
            </a:fld>
            <a:endParaRPr lang="en-US" altLang="en-US" sz="1800" dirty="0">
              <a:latin typeface="Garamond" charset="0"/>
            </a:endParaRPr>
          </a:p>
        </p:txBody>
      </p:sp>
      <p:sp>
        <p:nvSpPr>
          <p:cNvPr id="1031" name="Vrije vorm 1030"/>
          <p:cNvSpPr>
            <a:spLocks/>
          </p:cNvSpPr>
          <p:nvPr/>
        </p:nvSpPr>
        <p:spPr bwMode="auto">
          <a:xfrm>
            <a:off x="629973" y="283475"/>
            <a:ext cx="13607415" cy="755932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</a:gdLst>
            <a:ahLst/>
            <a:cxnLst/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</a:ln>
        </p:spPr>
        <p:txBody>
          <a:bodyPr wrap="none" lIns="134984" tIns="67492" rIns="134984" bIns="67492" rtlCol="0" anchor="ctr"/>
          <a:lstStyle/>
          <a:p>
            <a:pPr algn="ctr"/>
            <a:endParaRPr lang="zh-CN" altLang="en-US"/>
          </a:p>
        </p:txBody>
      </p:sp>
      <p:sp>
        <p:nvSpPr>
          <p:cNvPr id="1032" name="Rechte verbindingslijn 1031"/>
          <p:cNvSpPr>
            <a:spLocks/>
          </p:cNvSpPr>
          <p:nvPr/>
        </p:nvSpPr>
        <p:spPr>
          <a:xfrm>
            <a:off x="755968" y="7653814"/>
            <a:ext cx="13607415" cy="0"/>
          </a:xfrm>
          <a:prstGeom prst="line">
            <a:avLst/>
          </a:prstGeom>
          <a:noFill/>
          <a:ln w="19050">
            <a:solidFill>
              <a:srgbClr val="CC9900"/>
            </a:solidFill>
          </a:ln>
          <a:effectLst/>
        </p:spPr>
        <p:txBody>
          <a:bodyPr wrap="none" lIns="134984" tIns="67492" rIns="134984" bIns="67492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7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CE79C-85E5-47C8-908D-BDF93438BC33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1" y="2120155"/>
            <a:ext cx="13040439" cy="3537526"/>
          </a:xfrm>
        </p:spPr>
        <p:txBody>
          <a:bodyPr anchor="b"/>
          <a:lstStyle>
            <a:lvl1pPr>
              <a:defRPr sz="7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1" y="5691148"/>
            <a:ext cx="13040439" cy="1860301"/>
          </a:xfrm>
        </p:spPr>
        <p:txBody>
          <a:bodyPr/>
          <a:lstStyle>
            <a:lvl1pPr marL="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1pPr>
            <a:lvl2pPr marL="566928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133856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3pPr>
            <a:lvl4pPr marL="170078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26771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283464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401568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396849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453542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3B81B-B4F8-4BAC-AA94-162EC5884757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263860"/>
            <a:ext cx="6425724" cy="5395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263860"/>
            <a:ext cx="6425724" cy="53958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E790-2F77-41A2-A8E7-C4396A0F41EA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452772"/>
            <a:ext cx="13040439" cy="1643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5" y="2084720"/>
            <a:ext cx="6396193" cy="1021689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28" indent="0">
              <a:buNone/>
              <a:defRPr sz="2480" b="1"/>
            </a:lvl2pPr>
            <a:lvl3pPr marL="1133856" indent="0">
              <a:buNone/>
              <a:defRPr sz="2232" b="1"/>
            </a:lvl3pPr>
            <a:lvl4pPr marL="1700784" indent="0">
              <a:buNone/>
              <a:defRPr sz="1984" b="1"/>
            </a:lvl4pPr>
            <a:lvl5pPr marL="2267712" indent="0">
              <a:buNone/>
              <a:defRPr sz="1984" b="1"/>
            </a:lvl5pPr>
            <a:lvl6pPr marL="2834640" indent="0">
              <a:buNone/>
              <a:defRPr sz="1984" b="1"/>
            </a:lvl6pPr>
            <a:lvl7pPr marL="3401568" indent="0">
              <a:buNone/>
              <a:defRPr sz="1984" b="1"/>
            </a:lvl7pPr>
            <a:lvl8pPr marL="3968496" indent="0">
              <a:buNone/>
              <a:defRPr sz="1984" b="1"/>
            </a:lvl8pPr>
            <a:lvl9pPr marL="4535424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5" y="3106409"/>
            <a:ext cx="6396193" cy="4569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1" y="2084720"/>
            <a:ext cx="6427693" cy="1021689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28" indent="0">
              <a:buNone/>
              <a:defRPr sz="2480" b="1"/>
            </a:lvl2pPr>
            <a:lvl3pPr marL="1133856" indent="0">
              <a:buNone/>
              <a:defRPr sz="2232" b="1"/>
            </a:lvl3pPr>
            <a:lvl4pPr marL="1700784" indent="0">
              <a:buNone/>
              <a:defRPr sz="1984" b="1"/>
            </a:lvl4pPr>
            <a:lvl5pPr marL="2267712" indent="0">
              <a:buNone/>
              <a:defRPr sz="1984" b="1"/>
            </a:lvl5pPr>
            <a:lvl6pPr marL="2834640" indent="0">
              <a:buNone/>
              <a:defRPr sz="1984" b="1"/>
            </a:lvl6pPr>
            <a:lvl7pPr marL="3401568" indent="0">
              <a:buNone/>
              <a:defRPr sz="1984" b="1"/>
            </a:lvl7pPr>
            <a:lvl8pPr marL="3968496" indent="0">
              <a:buNone/>
              <a:defRPr sz="1984" b="1"/>
            </a:lvl8pPr>
            <a:lvl9pPr marL="4535424" indent="0">
              <a:buNone/>
              <a:defRPr sz="198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1" y="3106409"/>
            <a:ext cx="6427693" cy="4569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8CF4-0B34-41EF-93A2-4424E9A5E2DC}" type="datetime1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D1F4-A2A8-4953-A54C-30C21B06C7B5}" type="datetime1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2CD9-770E-4FA4-A4A5-773F6BF7FC35}" type="datetime1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6949"/>
            <a:ext cx="4876383" cy="1984322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224453"/>
            <a:ext cx="7654171" cy="6043521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51271"/>
            <a:ext cx="4876383" cy="4726546"/>
          </a:xfrm>
        </p:spPr>
        <p:txBody>
          <a:bodyPr/>
          <a:lstStyle>
            <a:lvl1pPr marL="0" indent="0">
              <a:buNone/>
              <a:defRPr sz="1984"/>
            </a:lvl1pPr>
            <a:lvl2pPr marL="566928" indent="0">
              <a:buNone/>
              <a:defRPr sz="1736"/>
            </a:lvl2pPr>
            <a:lvl3pPr marL="1133856" indent="0">
              <a:buNone/>
              <a:defRPr sz="1488"/>
            </a:lvl3pPr>
            <a:lvl4pPr marL="1700784" indent="0">
              <a:buNone/>
              <a:defRPr sz="1240"/>
            </a:lvl4pPr>
            <a:lvl5pPr marL="2267712" indent="0">
              <a:buNone/>
              <a:defRPr sz="1240"/>
            </a:lvl5pPr>
            <a:lvl6pPr marL="2834640" indent="0">
              <a:buNone/>
              <a:defRPr sz="1240"/>
            </a:lvl6pPr>
            <a:lvl7pPr marL="3401568" indent="0">
              <a:buNone/>
              <a:defRPr sz="1240"/>
            </a:lvl7pPr>
            <a:lvl8pPr marL="3968496" indent="0">
              <a:buNone/>
              <a:defRPr sz="1240"/>
            </a:lvl8pPr>
            <a:lvl9pPr marL="4535424" indent="0">
              <a:buNone/>
              <a:defRPr sz="12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9FBF-1AC9-4BC4-B257-CC0C3E581201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1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6949"/>
            <a:ext cx="4876383" cy="1984322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224453"/>
            <a:ext cx="7654171" cy="6043521"/>
          </a:xfrm>
        </p:spPr>
        <p:txBody>
          <a:bodyPr anchor="t"/>
          <a:lstStyle>
            <a:lvl1pPr marL="0" indent="0">
              <a:buNone/>
              <a:defRPr sz="3968"/>
            </a:lvl1pPr>
            <a:lvl2pPr marL="566928" indent="0">
              <a:buNone/>
              <a:defRPr sz="3472"/>
            </a:lvl2pPr>
            <a:lvl3pPr marL="1133856" indent="0">
              <a:buNone/>
              <a:defRPr sz="2976"/>
            </a:lvl3pPr>
            <a:lvl4pPr marL="1700784" indent="0">
              <a:buNone/>
              <a:defRPr sz="2480"/>
            </a:lvl4pPr>
            <a:lvl5pPr marL="2267712" indent="0">
              <a:buNone/>
              <a:defRPr sz="2480"/>
            </a:lvl5pPr>
            <a:lvl6pPr marL="2834640" indent="0">
              <a:buNone/>
              <a:defRPr sz="2480"/>
            </a:lvl6pPr>
            <a:lvl7pPr marL="3401568" indent="0">
              <a:buNone/>
              <a:defRPr sz="2480"/>
            </a:lvl7pPr>
            <a:lvl8pPr marL="3968496" indent="0">
              <a:buNone/>
              <a:defRPr sz="2480"/>
            </a:lvl8pPr>
            <a:lvl9pPr marL="4535424" indent="0">
              <a:buNone/>
              <a:defRPr sz="24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2551271"/>
            <a:ext cx="4876383" cy="4726546"/>
          </a:xfrm>
        </p:spPr>
        <p:txBody>
          <a:bodyPr/>
          <a:lstStyle>
            <a:lvl1pPr marL="0" indent="0">
              <a:buNone/>
              <a:defRPr sz="1984"/>
            </a:lvl1pPr>
            <a:lvl2pPr marL="566928" indent="0">
              <a:buNone/>
              <a:defRPr sz="1736"/>
            </a:lvl2pPr>
            <a:lvl3pPr marL="1133856" indent="0">
              <a:buNone/>
              <a:defRPr sz="1488"/>
            </a:lvl3pPr>
            <a:lvl4pPr marL="1700784" indent="0">
              <a:buNone/>
              <a:defRPr sz="1240"/>
            </a:lvl4pPr>
            <a:lvl5pPr marL="2267712" indent="0">
              <a:buNone/>
              <a:defRPr sz="1240"/>
            </a:lvl5pPr>
            <a:lvl6pPr marL="2834640" indent="0">
              <a:buNone/>
              <a:defRPr sz="1240"/>
            </a:lvl6pPr>
            <a:lvl7pPr marL="3401568" indent="0">
              <a:buNone/>
              <a:defRPr sz="1240"/>
            </a:lvl7pPr>
            <a:lvl8pPr marL="3968496" indent="0">
              <a:buNone/>
              <a:defRPr sz="1240"/>
            </a:lvl8pPr>
            <a:lvl9pPr marL="4535424" indent="0">
              <a:buNone/>
              <a:defRPr sz="12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D350-DDC9-4C7F-B493-7145E30B149C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452772"/>
            <a:ext cx="13040439" cy="1643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263860"/>
            <a:ext cx="13040439" cy="5395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7882169"/>
            <a:ext cx="3401854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A836-1F97-4D5B-AE38-20EDB98B82B5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7882169"/>
            <a:ext cx="5102781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7882169"/>
            <a:ext cx="3401854" cy="452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3818-A201-4BA5-B2BA-B55BF4AC29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1133856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1133856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392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320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248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176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104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032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1960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8888" indent="-283464" algn="l" defTabSz="1133856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784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712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640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568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496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424" algn="l" defTabSz="1133856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rechtspraak.nl/Onderwerpen/mediation/mediation-naast-rechtspraak/Paginas/Zelftest-mediation.aspx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42310"/>
            <a:ext cx="11910164" cy="375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983342"/>
            <a:ext cx="1248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34EA2"/>
                </a:solidFill>
                <a:latin typeface="Arial Black" panose="020B0A04020102020204" pitchFamily="34" charset="0"/>
              </a:rPr>
              <a:t>Towards peaceful solutions: Mediation in The Netherlands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6689" y="5661764"/>
            <a:ext cx="5146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" dirty="0">
                <a:latin typeface="Arial Black" panose="020B0A04020102020204" pitchFamily="34" charset="0"/>
              </a:rPr>
              <a:t>Conference interaction court-mediator</a:t>
            </a:r>
          </a:p>
          <a:p>
            <a:r>
              <a:rPr lang="en-US" sz="2400" b="1" spc="60" dirty="0">
                <a:latin typeface="Arial Black" panose="020B0A04020102020204" pitchFamily="34" charset="0"/>
              </a:rPr>
              <a:t>26 February 2021 </a:t>
            </a:r>
          </a:p>
          <a:p>
            <a:r>
              <a:rPr lang="en-US" sz="2400" b="1" spc="60" dirty="0">
                <a:latin typeface="Arial Black" panose="020B0A04020102020204" pitchFamily="34" charset="0"/>
              </a:rPr>
              <a:t>BERT MAAN, International       Expert, EU Project “PRAVO-Justice”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b="1" smtClean="0"/>
              <a:t>1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762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Guidelines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Brochures are available for the different situations and legal areas: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General information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For divorce and other family disputes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For administrative disputes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For civil disputes</a:t>
            </a:r>
          </a:p>
          <a:p>
            <a:endParaRPr lang="en-GB" b="1" dirty="0">
              <a:solidFill>
                <a:srgbClr val="034EA2"/>
              </a:solidFill>
            </a:endParaRPr>
          </a:p>
          <a:p>
            <a:r>
              <a:rPr lang="en-GB" b="1" dirty="0">
                <a:solidFill>
                  <a:srgbClr val="034EA2"/>
                </a:solidFill>
              </a:rPr>
              <a:t>In the criminal area – to be found on the website</a:t>
            </a:r>
          </a:p>
          <a:p>
            <a:pPr marL="566928" lvl="1" indent="0">
              <a:buNone/>
            </a:pPr>
            <a:endParaRPr lang="en-GB" b="1" dirty="0">
              <a:solidFill>
                <a:srgbClr val="034EA2"/>
              </a:solidFill>
            </a:endParaRPr>
          </a:p>
          <a:p>
            <a:pPr lvl="1"/>
            <a:endParaRPr lang="en-GB" b="1" dirty="0">
              <a:solidFill>
                <a:srgbClr val="034EA2"/>
              </a:solidFill>
            </a:endParaRPr>
          </a:p>
          <a:p>
            <a:endParaRPr lang="en-GB" b="1" dirty="0">
              <a:solidFill>
                <a:srgbClr val="034EA2"/>
              </a:solidFill>
            </a:endParaRP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Test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Website  www. rechtspraak.nl</a:t>
            </a:r>
          </a:p>
          <a:p>
            <a:r>
              <a:rPr lang="en-GB" b="1" dirty="0">
                <a:solidFill>
                  <a:srgbClr val="034EA2"/>
                </a:solidFill>
              </a:rPr>
              <a:t>Test to assess if mediation would make sense</a:t>
            </a:r>
          </a:p>
          <a:p>
            <a:r>
              <a:rPr lang="en-GB" b="1" dirty="0">
                <a:solidFill>
                  <a:srgbClr val="034EA2"/>
                </a:solidFill>
                <a:hlinkClick r:id="rId5"/>
              </a:rPr>
              <a:t>https://www.rechtspraak.nl/Onderwerpen/mediation/mediation-naast-rechtspraak/Paginas/Zelftest-mediation.aspx</a:t>
            </a:r>
            <a:endParaRPr lang="en-GB" b="1" dirty="0">
              <a:solidFill>
                <a:srgbClr val="034EA2"/>
              </a:solidFill>
            </a:endParaRP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Questions like: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b="1" dirty="0">
                <a:solidFill>
                  <a:srgbClr val="034EA2"/>
                </a:solidFill>
              </a:rPr>
              <a:t>	I </a:t>
            </a:r>
            <a:r>
              <a:rPr lang="nl-NL" b="1" dirty="0" err="1">
                <a:solidFill>
                  <a:srgbClr val="034EA2"/>
                </a:solidFill>
              </a:rPr>
              <a:t>see</a:t>
            </a:r>
            <a:r>
              <a:rPr lang="nl-NL" b="1" dirty="0">
                <a:solidFill>
                  <a:srgbClr val="034EA2"/>
                </a:solidFill>
              </a:rPr>
              <a:t> </a:t>
            </a:r>
            <a:r>
              <a:rPr lang="nl-NL" b="1" dirty="0" err="1">
                <a:solidFill>
                  <a:srgbClr val="034EA2"/>
                </a:solidFill>
              </a:rPr>
              <a:t>possibilities</a:t>
            </a:r>
            <a:r>
              <a:rPr lang="nl-NL" b="1" dirty="0">
                <a:solidFill>
                  <a:srgbClr val="034EA2"/>
                </a:solidFill>
              </a:rPr>
              <a:t> </a:t>
            </a:r>
            <a:r>
              <a:rPr lang="nl-NL" b="1" dirty="0" err="1">
                <a:solidFill>
                  <a:srgbClr val="034EA2"/>
                </a:solidFill>
              </a:rPr>
              <a:t>for</a:t>
            </a:r>
            <a:r>
              <a:rPr lang="nl-NL" b="1" dirty="0">
                <a:solidFill>
                  <a:srgbClr val="034EA2"/>
                </a:solidFill>
              </a:rPr>
              <a:t> a </a:t>
            </a:r>
            <a:r>
              <a:rPr lang="nl-NL" b="1" dirty="0" err="1">
                <a:solidFill>
                  <a:srgbClr val="034EA2"/>
                </a:solidFill>
              </a:rPr>
              <a:t>reasonable</a:t>
            </a:r>
            <a:r>
              <a:rPr lang="nl-NL" b="1" dirty="0">
                <a:solidFill>
                  <a:srgbClr val="034EA2"/>
                </a:solidFill>
              </a:rPr>
              <a:t> solution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b="1" dirty="0">
                <a:solidFill>
                  <a:srgbClr val="034EA2"/>
                </a:solidFill>
              </a:rPr>
              <a:t>	I </a:t>
            </a:r>
            <a:r>
              <a:rPr lang="nl-NL" b="1" dirty="0" err="1">
                <a:solidFill>
                  <a:srgbClr val="034EA2"/>
                </a:solidFill>
              </a:rPr>
              <a:t>will</a:t>
            </a:r>
            <a:r>
              <a:rPr lang="nl-NL" b="1" dirty="0">
                <a:solidFill>
                  <a:srgbClr val="034EA2"/>
                </a:solidFill>
              </a:rPr>
              <a:t> have </a:t>
            </a:r>
            <a:r>
              <a:rPr lang="nl-NL" b="1" dirty="0" err="1">
                <a:solidFill>
                  <a:srgbClr val="034EA2"/>
                </a:solidFill>
              </a:rPr>
              <a:t>to</a:t>
            </a:r>
            <a:r>
              <a:rPr lang="nl-NL" b="1" dirty="0">
                <a:solidFill>
                  <a:srgbClr val="034EA2"/>
                </a:solidFill>
              </a:rPr>
              <a:t> deal </a:t>
            </a:r>
            <a:r>
              <a:rPr lang="nl-NL" b="1" dirty="0" err="1">
                <a:solidFill>
                  <a:srgbClr val="034EA2"/>
                </a:solidFill>
              </a:rPr>
              <a:t>with</a:t>
            </a:r>
            <a:r>
              <a:rPr lang="nl-NL" b="1" dirty="0">
                <a:solidFill>
                  <a:srgbClr val="034EA2"/>
                </a:solidFill>
              </a:rPr>
              <a:t> </a:t>
            </a:r>
            <a:r>
              <a:rPr lang="nl-NL" b="1" dirty="0" err="1">
                <a:solidFill>
                  <a:srgbClr val="034EA2"/>
                </a:solidFill>
              </a:rPr>
              <a:t>my</a:t>
            </a:r>
            <a:r>
              <a:rPr lang="nl-NL" b="1" dirty="0">
                <a:solidFill>
                  <a:srgbClr val="034EA2"/>
                </a:solidFill>
              </a:rPr>
              <a:t> counterpart more </a:t>
            </a:r>
            <a:r>
              <a:rPr lang="nl-NL" b="1" dirty="0" err="1">
                <a:solidFill>
                  <a:srgbClr val="034EA2"/>
                </a:solidFill>
              </a:rPr>
              <a:t>often</a:t>
            </a:r>
            <a:r>
              <a:rPr lang="nl-NL" b="1" dirty="0">
                <a:solidFill>
                  <a:srgbClr val="034EA2"/>
                </a:solidFill>
              </a:rPr>
              <a:t> in </a:t>
            </a:r>
            <a:r>
              <a:rPr lang="nl-NL" b="1" dirty="0" err="1">
                <a:solidFill>
                  <a:srgbClr val="034EA2"/>
                </a:solidFill>
              </a:rPr>
              <a:t>the</a:t>
            </a:r>
            <a:r>
              <a:rPr lang="nl-NL" b="1" dirty="0">
                <a:solidFill>
                  <a:srgbClr val="034EA2"/>
                </a:solidFill>
              </a:rPr>
              <a:t> </a:t>
            </a:r>
            <a:r>
              <a:rPr lang="nl-NL" b="1" dirty="0" err="1">
                <a:solidFill>
                  <a:srgbClr val="034EA2"/>
                </a:solidFill>
              </a:rPr>
              <a:t>future</a:t>
            </a:r>
            <a:endParaRPr lang="nl-NL" b="1" dirty="0">
              <a:solidFill>
                <a:srgbClr val="034EA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b="1" dirty="0">
                <a:solidFill>
                  <a:srgbClr val="034EA2"/>
                </a:solidFill>
              </a:rPr>
              <a:t>	I </a:t>
            </a:r>
            <a:r>
              <a:rPr lang="nl-NL" b="1" dirty="0" err="1">
                <a:solidFill>
                  <a:srgbClr val="034EA2"/>
                </a:solidFill>
              </a:rPr>
              <a:t>prefer</a:t>
            </a:r>
            <a:r>
              <a:rPr lang="nl-NL" b="1" dirty="0">
                <a:solidFill>
                  <a:srgbClr val="034EA2"/>
                </a:solidFill>
              </a:rPr>
              <a:t> </a:t>
            </a:r>
            <a:r>
              <a:rPr lang="nl-NL" b="1" dirty="0" err="1">
                <a:solidFill>
                  <a:srgbClr val="034EA2"/>
                </a:solidFill>
              </a:rPr>
              <a:t>to</a:t>
            </a:r>
            <a:r>
              <a:rPr lang="nl-NL" b="1" dirty="0">
                <a:solidFill>
                  <a:srgbClr val="034EA2"/>
                </a:solidFill>
              </a:rPr>
              <a:t> have </a:t>
            </a:r>
            <a:r>
              <a:rPr lang="nl-NL" b="1" dirty="0" err="1">
                <a:solidFill>
                  <a:srgbClr val="034EA2"/>
                </a:solidFill>
              </a:rPr>
              <a:t>influence</a:t>
            </a:r>
            <a:r>
              <a:rPr lang="nl-NL" b="1" dirty="0">
                <a:solidFill>
                  <a:srgbClr val="034EA2"/>
                </a:solidFill>
              </a:rPr>
              <a:t> on </a:t>
            </a:r>
            <a:r>
              <a:rPr lang="nl-NL" b="1" dirty="0" err="1">
                <a:solidFill>
                  <a:srgbClr val="034EA2"/>
                </a:solidFill>
              </a:rPr>
              <a:t>the</a:t>
            </a:r>
            <a:r>
              <a:rPr lang="nl-NL" b="1" dirty="0">
                <a:solidFill>
                  <a:srgbClr val="034EA2"/>
                </a:solidFill>
              </a:rPr>
              <a:t> </a:t>
            </a:r>
            <a:r>
              <a:rPr lang="nl-NL" b="1" dirty="0" err="1">
                <a:solidFill>
                  <a:srgbClr val="034EA2"/>
                </a:solidFill>
              </a:rPr>
              <a:t>outcome</a:t>
            </a:r>
            <a:r>
              <a:rPr lang="nl-NL" b="1" dirty="0">
                <a:solidFill>
                  <a:srgbClr val="034EA2"/>
                </a:solidFill>
              </a:rPr>
              <a:t> of </a:t>
            </a:r>
            <a:r>
              <a:rPr lang="nl-NL" b="1" dirty="0" err="1">
                <a:solidFill>
                  <a:srgbClr val="034EA2"/>
                </a:solidFill>
              </a:rPr>
              <a:t>the</a:t>
            </a:r>
            <a:r>
              <a:rPr lang="nl-NL" b="1" dirty="0">
                <a:solidFill>
                  <a:srgbClr val="034EA2"/>
                </a:solidFill>
              </a:rPr>
              <a:t> conflict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b="1" dirty="0">
                <a:solidFill>
                  <a:srgbClr val="034EA2"/>
                </a:solidFill>
              </a:rPr>
              <a:t>	</a:t>
            </a:r>
            <a:r>
              <a:rPr lang="nl-NL" b="1" dirty="0" err="1">
                <a:solidFill>
                  <a:srgbClr val="034EA2"/>
                </a:solidFill>
              </a:rPr>
              <a:t>Mediation</a:t>
            </a:r>
            <a:r>
              <a:rPr lang="nl-NL" b="1" dirty="0">
                <a:solidFill>
                  <a:srgbClr val="034EA2"/>
                </a:solidFill>
              </a:rPr>
              <a:t> </a:t>
            </a:r>
            <a:r>
              <a:rPr lang="nl-NL" b="1" dirty="0" err="1">
                <a:solidFill>
                  <a:srgbClr val="034EA2"/>
                </a:solidFill>
              </a:rPr>
              <a:t>might</a:t>
            </a:r>
            <a:r>
              <a:rPr lang="nl-NL" b="1" dirty="0">
                <a:solidFill>
                  <a:srgbClr val="034EA2"/>
                </a:solidFill>
              </a:rPr>
              <a:t> </a:t>
            </a:r>
            <a:r>
              <a:rPr lang="nl-NL" b="1" dirty="0" err="1">
                <a:solidFill>
                  <a:srgbClr val="034EA2"/>
                </a:solidFill>
              </a:rPr>
              <a:t>be</a:t>
            </a:r>
            <a:r>
              <a:rPr lang="nl-NL" b="1" dirty="0">
                <a:solidFill>
                  <a:srgbClr val="034EA2"/>
                </a:solidFill>
              </a:rPr>
              <a:t> </a:t>
            </a:r>
            <a:r>
              <a:rPr lang="nl-NL" b="1" dirty="0" err="1">
                <a:solidFill>
                  <a:srgbClr val="034EA2"/>
                </a:solidFill>
              </a:rPr>
              <a:t>helpful</a:t>
            </a:r>
            <a:r>
              <a:rPr lang="nl-NL" b="1" dirty="0">
                <a:solidFill>
                  <a:srgbClr val="034EA2"/>
                </a:solidFill>
              </a:rPr>
              <a:t> </a:t>
            </a:r>
            <a:r>
              <a:rPr lang="nl-NL" b="1" dirty="0" err="1">
                <a:solidFill>
                  <a:srgbClr val="034EA2"/>
                </a:solidFill>
              </a:rPr>
              <a:t>to</a:t>
            </a:r>
            <a:r>
              <a:rPr lang="nl-NL" b="1" dirty="0">
                <a:solidFill>
                  <a:srgbClr val="034EA2"/>
                </a:solidFill>
              </a:rPr>
              <a:t> </a:t>
            </a:r>
            <a:r>
              <a:rPr lang="nl-NL" b="1" dirty="0" err="1">
                <a:solidFill>
                  <a:srgbClr val="034EA2"/>
                </a:solidFill>
              </a:rPr>
              <a:t>solve</a:t>
            </a:r>
            <a:r>
              <a:rPr lang="nl-NL" b="1" dirty="0">
                <a:solidFill>
                  <a:srgbClr val="034EA2"/>
                </a:solidFill>
              </a:rPr>
              <a:t> </a:t>
            </a:r>
            <a:r>
              <a:rPr lang="nl-NL" b="1" dirty="0" err="1">
                <a:solidFill>
                  <a:srgbClr val="034EA2"/>
                </a:solidFill>
              </a:rPr>
              <a:t>additional</a:t>
            </a:r>
            <a:r>
              <a:rPr lang="nl-NL" b="1" dirty="0">
                <a:solidFill>
                  <a:srgbClr val="034EA2"/>
                </a:solidFill>
              </a:rPr>
              <a:t> </a:t>
            </a:r>
            <a:r>
              <a:rPr lang="nl-NL" b="1" dirty="0" err="1">
                <a:solidFill>
                  <a:srgbClr val="034EA2"/>
                </a:solidFill>
              </a:rPr>
              <a:t>conflicts</a:t>
            </a:r>
            <a:endParaRPr lang="nl-NL" b="1" dirty="0">
              <a:solidFill>
                <a:srgbClr val="034EA2"/>
              </a:solidFill>
            </a:endParaRPr>
          </a:p>
          <a:p>
            <a:pPr marL="566928" lvl="1" indent="0">
              <a:buNone/>
            </a:pP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7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Some results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Report from 2009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3700 cases referred to mediation, 90% effectively started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Satisfaction parties: average marks of 8 out of 10.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Solutions:</a:t>
            </a:r>
          </a:p>
          <a:p>
            <a:pPr lvl="2"/>
            <a:r>
              <a:rPr lang="en-GB" b="1" dirty="0">
                <a:solidFill>
                  <a:srgbClr val="034EA2"/>
                </a:solidFill>
              </a:rPr>
              <a:t>Contractual disputes	58% successful</a:t>
            </a:r>
          </a:p>
          <a:p>
            <a:pPr lvl="2"/>
            <a:r>
              <a:rPr lang="en-GB" b="1" dirty="0">
                <a:solidFill>
                  <a:srgbClr val="034EA2"/>
                </a:solidFill>
              </a:rPr>
              <a:t>Divorce and family law	44% successful</a:t>
            </a:r>
          </a:p>
          <a:p>
            <a:pPr lvl="2"/>
            <a:r>
              <a:rPr lang="en-GB" b="1" dirty="0">
                <a:solidFill>
                  <a:srgbClr val="034EA2"/>
                </a:solidFill>
              </a:rPr>
              <a:t>Neighbours – conflicts	32%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More recent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2018 </a:t>
            </a:r>
          </a:p>
          <a:p>
            <a:r>
              <a:rPr lang="en-GB" b="1" dirty="0">
                <a:solidFill>
                  <a:srgbClr val="034EA2"/>
                </a:solidFill>
              </a:rPr>
              <a:t>3686 cases referred to mediation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Family and minors 1911 cases</a:t>
            </a:r>
          </a:p>
          <a:p>
            <a:pPr lvl="1"/>
            <a:endParaRPr lang="en-GB" b="1" dirty="0">
              <a:solidFill>
                <a:srgbClr val="034EA2"/>
              </a:solidFill>
            </a:endParaRPr>
          </a:p>
          <a:p>
            <a:r>
              <a:rPr lang="en-GB" b="1" dirty="0">
                <a:solidFill>
                  <a:srgbClr val="034EA2"/>
                </a:solidFill>
              </a:rPr>
              <a:t>Penal cases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Penal 1472 cases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Successful in 80%</a:t>
            </a:r>
          </a:p>
          <a:p>
            <a:pPr lvl="1"/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32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034EA2"/>
                </a:solidFill>
              </a:rPr>
              <a:t>Some additional statistics in The Netherlands 2019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Number of mediators – 2915</a:t>
            </a:r>
          </a:p>
          <a:p>
            <a:r>
              <a:rPr lang="en-GB" b="1" dirty="0">
                <a:solidFill>
                  <a:srgbClr val="034EA2"/>
                </a:solidFill>
              </a:rPr>
              <a:t>Number of mediations – 51.000</a:t>
            </a:r>
          </a:p>
          <a:p>
            <a:endParaRPr lang="en-GB" b="1" dirty="0">
              <a:solidFill>
                <a:srgbClr val="034EA2"/>
              </a:solidFill>
            </a:endParaRPr>
          </a:p>
          <a:p>
            <a:r>
              <a:rPr lang="en-GB" b="1" dirty="0">
                <a:solidFill>
                  <a:srgbClr val="034EA2"/>
                </a:solidFill>
              </a:rPr>
              <a:t>Family law			-	54% (average time 13 hrs)</a:t>
            </a:r>
          </a:p>
          <a:p>
            <a:r>
              <a:rPr lang="en-GB" b="1" dirty="0">
                <a:solidFill>
                  <a:srgbClr val="034EA2"/>
                </a:solidFill>
              </a:rPr>
              <a:t>Labour law		-	22% (average time 8 hrs)</a:t>
            </a:r>
          </a:p>
          <a:p>
            <a:r>
              <a:rPr lang="en-GB" b="1" dirty="0">
                <a:solidFill>
                  <a:srgbClr val="034EA2"/>
                </a:solidFill>
              </a:rPr>
              <a:t>Administrative law	-	  4% (average time 11 hrs)</a:t>
            </a:r>
          </a:p>
          <a:p>
            <a:r>
              <a:rPr lang="en-GB" b="1" dirty="0">
                <a:solidFill>
                  <a:srgbClr val="034EA2"/>
                </a:solidFill>
              </a:rPr>
              <a:t>Neighbour 		-	  7% (average time 7 hrs)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Statistics NL 2019 continued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Referrals to mediation: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By judges	-	23%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By attorneys	-	29%</a:t>
            </a:r>
          </a:p>
          <a:p>
            <a:r>
              <a:rPr lang="en-GB" b="1" dirty="0">
                <a:solidFill>
                  <a:srgbClr val="034EA2"/>
                </a:solidFill>
              </a:rPr>
              <a:t>Awareness of existence of mediation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Well aware	-	14%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Reasonably	-	31%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Heard of		-	30%</a:t>
            </a:r>
          </a:p>
          <a:p>
            <a:r>
              <a:rPr lang="en-GB" b="1" dirty="0">
                <a:solidFill>
                  <a:srgbClr val="034EA2"/>
                </a:solidFill>
              </a:rPr>
              <a:t>Satisfaction about mediation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Satisfied 	-	44%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Good		- 	25%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Very good 13%	-	13%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6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Results in 2019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34EA2"/>
                </a:solidFill>
              </a:rPr>
              <a:t>Wholly or partly successful: </a:t>
            </a:r>
          </a:p>
          <a:p>
            <a:r>
              <a:rPr lang="en-GB" b="1" dirty="0">
                <a:solidFill>
                  <a:srgbClr val="034EA2"/>
                </a:solidFill>
              </a:rPr>
              <a:t>Family law			-	  65%</a:t>
            </a:r>
          </a:p>
          <a:p>
            <a:r>
              <a:rPr lang="en-GB" b="1" dirty="0">
                <a:solidFill>
                  <a:srgbClr val="034EA2"/>
                </a:solidFill>
              </a:rPr>
              <a:t>Labour law		-	  73%</a:t>
            </a:r>
          </a:p>
          <a:p>
            <a:r>
              <a:rPr lang="en-GB" b="1" dirty="0">
                <a:solidFill>
                  <a:srgbClr val="034EA2"/>
                </a:solidFill>
              </a:rPr>
              <a:t>Administrative law	-	  79%</a:t>
            </a:r>
          </a:p>
          <a:p>
            <a:r>
              <a:rPr lang="en-GB" b="1" dirty="0">
                <a:solidFill>
                  <a:srgbClr val="034EA2"/>
                </a:solidFill>
              </a:rPr>
              <a:t>Neighbour 		-	  74%</a:t>
            </a: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0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Relatively small percentage of cases?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The absolute number of mediations is not very high, about 5% of the contentious court cases</a:t>
            </a:r>
          </a:p>
          <a:p>
            <a:endParaRPr lang="en-GB" b="1" dirty="0">
              <a:solidFill>
                <a:srgbClr val="034EA2"/>
              </a:solidFill>
            </a:endParaRPr>
          </a:p>
          <a:p>
            <a:r>
              <a:rPr lang="en-GB" b="1" dirty="0">
                <a:solidFill>
                  <a:srgbClr val="034EA2"/>
                </a:solidFill>
              </a:rPr>
              <a:t>But there is more: you cannot measure what mediation prevents in disputes</a:t>
            </a:r>
          </a:p>
          <a:p>
            <a:r>
              <a:rPr lang="en-GB" b="1" dirty="0">
                <a:solidFill>
                  <a:srgbClr val="034EA2"/>
                </a:solidFill>
              </a:rPr>
              <a:t>Still, if 5% of the people involved in disputes is more satisfied, that is significant 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01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Lessons learned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34EA2"/>
                </a:solidFill>
              </a:rPr>
              <a:t>Promotion of mediation by courts and judges is essential</a:t>
            </a:r>
          </a:p>
          <a:p>
            <a:r>
              <a:rPr lang="en-US" b="1" dirty="0">
                <a:solidFill>
                  <a:srgbClr val="034EA2"/>
                </a:solidFill>
              </a:rPr>
              <a:t>Judges will suggest mediation only with support of their president </a:t>
            </a:r>
          </a:p>
          <a:p>
            <a:r>
              <a:rPr lang="en-US" b="1" dirty="0">
                <a:solidFill>
                  <a:srgbClr val="034EA2"/>
                </a:solidFill>
              </a:rPr>
              <a:t>Increase culture in society – more towards mediation and settlement, move away from  winning -losing</a:t>
            </a:r>
          </a:p>
          <a:p>
            <a:r>
              <a:rPr lang="en-US" b="1" dirty="0">
                <a:solidFill>
                  <a:srgbClr val="034EA2"/>
                </a:solidFill>
              </a:rPr>
              <a:t>Facilitate mediation – </a:t>
            </a:r>
          </a:p>
          <a:p>
            <a:pPr lvl="1"/>
            <a:r>
              <a:rPr lang="en-US" b="1" dirty="0">
                <a:solidFill>
                  <a:srgbClr val="034EA2"/>
                </a:solidFill>
              </a:rPr>
              <a:t>courts, </a:t>
            </a:r>
          </a:p>
          <a:p>
            <a:pPr lvl="1"/>
            <a:r>
              <a:rPr lang="en-US" b="1" dirty="0">
                <a:solidFill>
                  <a:srgbClr val="034EA2"/>
                </a:solidFill>
              </a:rPr>
              <a:t>free legal aid, </a:t>
            </a:r>
          </a:p>
          <a:p>
            <a:pPr lvl="1"/>
            <a:r>
              <a:rPr lang="en-US" b="1" dirty="0">
                <a:solidFill>
                  <a:srgbClr val="034EA2"/>
                </a:solidFill>
              </a:rPr>
              <a:t>service on local/municipality level (conflicts between </a:t>
            </a:r>
            <a:r>
              <a:rPr lang="en-US" b="1" dirty="0" err="1">
                <a:solidFill>
                  <a:srgbClr val="034EA2"/>
                </a:solidFill>
              </a:rPr>
              <a:t>neighbours</a:t>
            </a:r>
            <a:r>
              <a:rPr lang="en-US" b="1" dirty="0">
                <a:solidFill>
                  <a:srgbClr val="034EA2"/>
                </a:solidFill>
              </a:rPr>
              <a:t>) </a:t>
            </a: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58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Way forward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Law is to bring and restore peace in society</a:t>
            </a:r>
          </a:p>
          <a:p>
            <a:r>
              <a:rPr lang="en-GB" b="1" dirty="0">
                <a:solidFill>
                  <a:srgbClr val="034EA2"/>
                </a:solidFill>
              </a:rPr>
              <a:t>Application of the law is ultimately the responsibility of judges</a:t>
            </a:r>
          </a:p>
          <a:p>
            <a:r>
              <a:rPr lang="en-GB" b="1" dirty="0">
                <a:solidFill>
                  <a:srgbClr val="034EA2"/>
                </a:solidFill>
              </a:rPr>
              <a:t>Aiming at peace in society, in the toolbox of the judge one of the tools is mediation</a:t>
            </a:r>
          </a:p>
          <a:p>
            <a:r>
              <a:rPr lang="en-GB" b="1" dirty="0">
                <a:solidFill>
                  <a:srgbClr val="034EA2"/>
                </a:solidFill>
              </a:rPr>
              <a:t>Supporting and encouraging by judges : the use of the tool of mediation will promote peace in society</a:t>
            </a: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Background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Judge first instance court Breda (1976-1992)</a:t>
            </a:r>
          </a:p>
          <a:p>
            <a:r>
              <a:rPr lang="en-GB" b="1" dirty="0">
                <a:solidFill>
                  <a:srgbClr val="034EA2"/>
                </a:solidFill>
              </a:rPr>
              <a:t>President first instance court Zwolle – </a:t>
            </a:r>
            <a:r>
              <a:rPr lang="en-GB" b="1" dirty="0" err="1">
                <a:solidFill>
                  <a:srgbClr val="034EA2"/>
                </a:solidFill>
              </a:rPr>
              <a:t>Lelystad</a:t>
            </a:r>
            <a:r>
              <a:rPr lang="en-GB" b="1" dirty="0">
                <a:solidFill>
                  <a:srgbClr val="034EA2"/>
                </a:solidFill>
              </a:rPr>
              <a:t> 1992-2006</a:t>
            </a:r>
          </a:p>
          <a:p>
            <a:r>
              <a:rPr lang="en-GB" b="1" dirty="0">
                <a:solidFill>
                  <a:srgbClr val="034EA2"/>
                </a:solidFill>
              </a:rPr>
              <a:t>Pt judge court of appeal  Amsterdam 2007-2014</a:t>
            </a:r>
          </a:p>
          <a:p>
            <a:r>
              <a:rPr lang="en-GB" b="1" dirty="0">
                <a:solidFill>
                  <a:srgbClr val="034EA2"/>
                </a:solidFill>
              </a:rPr>
              <a:t>1993 to date Expert court organisation, judiciary for Council of Europe, EU, USAID, GIZ, CILC et al. 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20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20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377" y="551220"/>
            <a:ext cx="10324214" cy="61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Overview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Purpose of law - Legal Culture in The Netherlands</a:t>
            </a:r>
          </a:p>
          <a:p>
            <a:r>
              <a:rPr lang="en-GB" b="1" dirty="0">
                <a:solidFill>
                  <a:srgbClr val="034EA2"/>
                </a:solidFill>
              </a:rPr>
              <a:t>“Arrival” of mediation</a:t>
            </a:r>
          </a:p>
          <a:p>
            <a:r>
              <a:rPr lang="en-GB" b="1" dirty="0">
                <a:solidFill>
                  <a:srgbClr val="034EA2"/>
                </a:solidFill>
              </a:rPr>
              <a:t>Gaining support from the judiciary</a:t>
            </a:r>
          </a:p>
          <a:p>
            <a:r>
              <a:rPr lang="en-GB" b="1" dirty="0">
                <a:solidFill>
                  <a:srgbClr val="034EA2"/>
                </a:solidFill>
              </a:rPr>
              <a:t>Organisational approach</a:t>
            </a:r>
          </a:p>
          <a:p>
            <a:r>
              <a:rPr lang="en-GB" b="1" dirty="0">
                <a:solidFill>
                  <a:srgbClr val="034EA2"/>
                </a:solidFill>
              </a:rPr>
              <a:t>Present situation</a:t>
            </a:r>
          </a:p>
          <a:p>
            <a:pPr marL="566928" lvl="1" indent="0">
              <a:buNone/>
            </a:pPr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Purpose of law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Law aims at</a:t>
            </a:r>
          </a:p>
          <a:p>
            <a:r>
              <a:rPr lang="en-GB" b="1" dirty="0">
                <a:solidFill>
                  <a:srgbClr val="034EA2"/>
                </a:solidFill>
              </a:rPr>
              <a:t>Peace in society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8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Legal culture in The Netherlands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Tradition of commercial trade</a:t>
            </a:r>
          </a:p>
          <a:p>
            <a:r>
              <a:rPr lang="en-GB" b="1" dirty="0">
                <a:solidFill>
                  <a:srgbClr val="034EA2"/>
                </a:solidFill>
              </a:rPr>
              <a:t>Doing business – prevention or solving disputes</a:t>
            </a:r>
          </a:p>
          <a:p>
            <a:r>
              <a:rPr lang="en-GB" b="1" dirty="0">
                <a:solidFill>
                  <a:srgbClr val="034EA2"/>
                </a:solidFill>
              </a:rPr>
              <a:t>Solution-oriented approach</a:t>
            </a:r>
          </a:p>
          <a:p>
            <a:endParaRPr lang="en-GB" b="1" dirty="0">
              <a:solidFill>
                <a:srgbClr val="034EA2"/>
              </a:solidFill>
            </a:endParaRPr>
          </a:p>
          <a:p>
            <a:r>
              <a:rPr lang="en-GB" b="1" dirty="0">
                <a:solidFill>
                  <a:srgbClr val="034EA2"/>
                </a:solidFill>
              </a:rPr>
              <a:t>Rule for attorneys: before you go to court, attempt friendly settlement</a:t>
            </a:r>
          </a:p>
          <a:p>
            <a:r>
              <a:rPr lang="en-GB" b="1" dirty="0">
                <a:solidFill>
                  <a:srgbClr val="034EA2"/>
                </a:solidFill>
              </a:rPr>
              <a:t>Legal provision procedural code : judge can determine a hearing to attempt friendly settlement – frequently used</a:t>
            </a: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Arrival of Mediation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Mid-’90-ties – US-experience</a:t>
            </a:r>
          </a:p>
          <a:p>
            <a:r>
              <a:rPr lang="en-GB" b="1" dirty="0">
                <a:solidFill>
                  <a:srgbClr val="034EA2"/>
                </a:solidFill>
              </a:rPr>
              <a:t>First “True Believers”</a:t>
            </a:r>
          </a:p>
          <a:p>
            <a:endParaRPr lang="en-GB" b="1" dirty="0">
              <a:solidFill>
                <a:srgbClr val="034EA2"/>
              </a:solidFill>
            </a:endParaRPr>
          </a:p>
          <a:p>
            <a:r>
              <a:rPr lang="en-GB" b="1" dirty="0">
                <a:solidFill>
                  <a:srgbClr val="034EA2"/>
                </a:solidFill>
              </a:rPr>
              <a:t>PM – mediation is different from reconciliation/settlement! </a:t>
            </a: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0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Experiments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Local initiatives (Zwolle, Arnhem, Assen et al.)</a:t>
            </a:r>
          </a:p>
          <a:p>
            <a:r>
              <a:rPr lang="en-GB" b="1" dirty="0">
                <a:solidFill>
                  <a:srgbClr val="034EA2"/>
                </a:solidFill>
              </a:rPr>
              <a:t>Central level – 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1999-2005 project organisation for mediation (supporting courts, training and education, information and communication policy)</a:t>
            </a:r>
          </a:p>
          <a:p>
            <a:pPr lvl="1"/>
            <a:r>
              <a:rPr lang="en-GB" b="1" dirty="0">
                <a:solidFill>
                  <a:srgbClr val="034EA2"/>
                </a:solidFill>
              </a:rPr>
              <a:t>2007 - Existing situation exists from 2007</a:t>
            </a:r>
          </a:p>
          <a:p>
            <a:endParaRPr lang="en-GB" b="1" dirty="0">
              <a:solidFill>
                <a:srgbClr val="034EA2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7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Actual situation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Each court has mediation officer</a:t>
            </a:r>
          </a:p>
          <a:p>
            <a:r>
              <a:rPr lang="en-GB" b="1" dirty="0">
                <a:solidFill>
                  <a:srgbClr val="034EA2"/>
                </a:solidFill>
              </a:rPr>
              <a:t>Support by the central information desk</a:t>
            </a:r>
          </a:p>
          <a:p>
            <a:r>
              <a:rPr lang="en-GB" b="1" dirty="0">
                <a:solidFill>
                  <a:srgbClr val="034EA2"/>
                </a:solidFill>
              </a:rPr>
              <a:t>List of mediators</a:t>
            </a:r>
          </a:p>
          <a:p>
            <a:r>
              <a:rPr lang="en-GB" b="1" dirty="0">
                <a:solidFill>
                  <a:srgbClr val="034EA2"/>
                </a:solidFill>
              </a:rPr>
              <a:t>Making arrangements for first meeting</a:t>
            </a:r>
          </a:p>
          <a:p>
            <a:r>
              <a:rPr lang="en-GB" b="1" dirty="0">
                <a:solidFill>
                  <a:srgbClr val="034EA2"/>
                </a:solidFill>
              </a:rPr>
              <a:t>First meeting is free of charge</a:t>
            </a:r>
          </a:p>
          <a:p>
            <a:r>
              <a:rPr lang="en-GB" b="1" dirty="0">
                <a:solidFill>
                  <a:srgbClr val="034EA2"/>
                </a:solidFill>
              </a:rPr>
              <a:t>Judge has the power to adjourn the hearing and suspend the trial for mediation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8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38" y="487"/>
            <a:ext cx="15113531" cy="850326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819" y="7116923"/>
            <a:ext cx="15113530" cy="1387315"/>
            <a:chOff x="5819" y="7116923"/>
            <a:chExt cx="15113530" cy="1387315"/>
          </a:xfrm>
        </p:grpSpPr>
        <p:sp>
          <p:nvSpPr>
            <p:cNvPr id="45" name="Right Triangle 44"/>
            <p:cNvSpPr/>
            <p:nvPr/>
          </p:nvSpPr>
          <p:spPr>
            <a:xfrm rot="16200000">
              <a:off x="-1073" y="7123816"/>
              <a:ext cx="1387314" cy="137352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379348" y="7116923"/>
              <a:ext cx="13740001" cy="138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27603" y="7548571"/>
            <a:ext cx="6327529" cy="439736"/>
            <a:chOff x="7827603" y="7548571"/>
            <a:chExt cx="6327529" cy="439736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603" y="7548571"/>
              <a:ext cx="2732507" cy="43973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226" y="7548571"/>
              <a:ext cx="3035906" cy="416693"/>
            </a:xfrm>
            <a:prstGeom prst="rect">
              <a:avLst/>
            </a:prstGeom>
          </p:spPr>
        </p:pic>
      </p:grp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dirty="0">
                <a:solidFill>
                  <a:srgbClr val="034EA2"/>
                </a:solidFill>
              </a:rPr>
              <a:t>How does it work in practice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34EA2"/>
                </a:solidFill>
              </a:rPr>
              <a:t>During hearing – judge or court may think: maybe mediation could help?</a:t>
            </a:r>
          </a:p>
          <a:p>
            <a:r>
              <a:rPr lang="en-GB" b="1" dirty="0">
                <a:solidFill>
                  <a:srgbClr val="034EA2"/>
                </a:solidFill>
              </a:rPr>
              <a:t>Judge asks parties about this</a:t>
            </a:r>
          </a:p>
          <a:p>
            <a:r>
              <a:rPr lang="en-GB" b="1" dirty="0">
                <a:solidFill>
                  <a:srgbClr val="034EA2"/>
                </a:solidFill>
              </a:rPr>
              <a:t>If they are inclined, session adjourned</a:t>
            </a:r>
          </a:p>
          <a:p>
            <a:r>
              <a:rPr lang="en-GB" b="1" dirty="0">
                <a:solidFill>
                  <a:srgbClr val="034EA2"/>
                </a:solidFill>
              </a:rPr>
              <a:t>People move to information desk</a:t>
            </a:r>
          </a:p>
          <a:p>
            <a:r>
              <a:rPr lang="en-GB" b="1" dirty="0">
                <a:solidFill>
                  <a:srgbClr val="034EA2"/>
                </a:solidFill>
              </a:rPr>
              <a:t>Mediation officer is called  etc.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33818-A201-4BA5-B2BA-B55BF4AC29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2973</TotalTime>
  <Words>866</Words>
  <Application>Microsoft Office PowerPoint</Application>
  <PresentationFormat>Aangepast</PresentationFormat>
  <Paragraphs>148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Courier New</vt:lpstr>
      <vt:lpstr>Garamond</vt:lpstr>
      <vt:lpstr>Office Theme</vt:lpstr>
      <vt:lpstr>PowerPoint-presentatie</vt:lpstr>
      <vt:lpstr>Background</vt:lpstr>
      <vt:lpstr>Overview</vt:lpstr>
      <vt:lpstr>Purpose of law</vt:lpstr>
      <vt:lpstr>Legal culture in The Netherlands</vt:lpstr>
      <vt:lpstr>Arrival of Mediation</vt:lpstr>
      <vt:lpstr>Experiments</vt:lpstr>
      <vt:lpstr>Actual situation</vt:lpstr>
      <vt:lpstr>How does it work in practice</vt:lpstr>
      <vt:lpstr>Guidelines</vt:lpstr>
      <vt:lpstr>Test</vt:lpstr>
      <vt:lpstr>Some results</vt:lpstr>
      <vt:lpstr>More recent</vt:lpstr>
      <vt:lpstr>Some additional statistics in The Netherlands 2019</vt:lpstr>
      <vt:lpstr>Statistics NL 2019 continued</vt:lpstr>
      <vt:lpstr>Results in 2019</vt:lpstr>
      <vt:lpstr>Relatively small percentage of cases?</vt:lpstr>
      <vt:lpstr>Lessons learned</vt:lpstr>
      <vt:lpstr>Way forward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rst rmchk</dc:creator>
  <cp:lastModifiedBy>Bert Maan</cp:lastModifiedBy>
  <cp:revision>143</cp:revision>
  <cp:lastPrinted>2019-04-01T08:44:35Z</cp:lastPrinted>
  <dcterms:created xsi:type="dcterms:W3CDTF">2018-05-30T10:15:15Z</dcterms:created>
  <dcterms:modified xsi:type="dcterms:W3CDTF">2021-02-24T08:59:06Z</dcterms:modified>
</cp:coreProperties>
</file>